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605" r:id="rId2"/>
    <p:sldId id="607" r:id="rId3"/>
    <p:sldId id="672" r:id="rId4"/>
    <p:sldId id="546" r:id="rId5"/>
    <p:sldId id="596" r:id="rId6"/>
    <p:sldId id="519" r:id="rId7"/>
    <p:sldId id="668" r:id="rId8"/>
    <p:sldId id="670" r:id="rId9"/>
    <p:sldId id="674" r:id="rId10"/>
    <p:sldId id="536" r:id="rId11"/>
    <p:sldId id="582" r:id="rId12"/>
    <p:sldId id="584" r:id="rId13"/>
    <p:sldId id="673" r:id="rId14"/>
  </p:sldIdLst>
  <p:sldSz cx="12192000" cy="6858000"/>
  <p:notesSz cx="6858000" cy="9144000"/>
  <p:embeddedFontLst>
    <p:embeddedFont>
      <p:font typeface="-윤고딕340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나눔바른고딕" panose="020B0603020101020101" pitchFamily="50" charset="-127"/>
      <p:regular r:id="rId19"/>
    </p:embeddedFont>
    <p:embeddedFont>
      <p:font typeface="Helvetica95-Black" panose="020B0600000101010101"/>
      <p:bold r:id="rId20"/>
    </p:embeddedFont>
    <p:embeddedFont>
      <p:font typeface="Bauhaus 93" panose="04030905020B02020C02" pitchFamily="82" charset="0"/>
      <p:regular r:id="rId21"/>
    </p:embeddedFont>
    <p:embeddedFont>
      <p:font typeface="-윤고딕330" panose="020B0600000101010101" charset="-127"/>
      <p:regular r:id="rId22"/>
    </p:embeddedFont>
    <p:embeddedFont>
      <p:font typeface="-윤고딕360" panose="020B0600000101010101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7C9CD5"/>
    <a:srgbClr val="F5FAFB"/>
    <a:srgbClr val="548235"/>
    <a:srgbClr val="2E75B6"/>
    <a:srgbClr val="203864"/>
    <a:srgbClr val="FF9933"/>
    <a:srgbClr val="FFCC00"/>
    <a:srgbClr val="FF7C8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9" autoAdjust="0"/>
    <p:restoredTop sz="81274" autoAdjust="0"/>
  </p:normalViewPr>
  <p:slideViewPr>
    <p:cSldViewPr snapToGrid="0">
      <p:cViewPr varScale="1">
        <p:scale>
          <a:sx n="56" d="100"/>
          <a:sy n="56" d="100"/>
        </p:scale>
        <p:origin x="10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AB1CE-9525-4BF8-8BD4-16A488EBD842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29756-1FAD-4FEE-A2F0-41688F2DB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788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안녕하십니까 저희는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ROCKS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팀은 부산대학교 기계공학부 재학생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명으로 이루어져있습니다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29756-1FAD-4FEE-A2F0-41688F2DBA3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104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69138324-ADCD-4C2B-9D37-E347771F8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빔을 제작할 때 가장 중요하게 고려했던 요소는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프린트의 적층방향 이었습니다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적층방향에 따라 견딜 수 있는 전단응력이 판이하게 다르다는 사실을 근거로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빔에 작용하는 하중의 방향을 고려하여 설계를 진행하였습니다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364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0602459B-6755-4CE1-BC18-3DAEADA87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만들어 테스트 해본결과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중앙부에 가장 많은 전단응력이 발생하는 것을 알게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Beam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중앙 단면과 적층 방향이 수직한 형태를 만들어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잘 휘어질 수 있도록 하여 최대의 응력을 버틸 수 있도록 설계하였습니다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1288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50D943D-E82A-44F3-878B-238DA276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아이디어 제안서와 다른 부분은 두 가지입니다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첫째로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결합 블록의 치수를 규격에 맞는 형태로 적절히 변경하였습니다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아치와 트러스가 분리되는 것을 막기 위해 추가적인 결합 블록을 더 부착하였습니다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형태의 경우 기존의 일체형 파트를 조립식 부품으로 변화시키기 위해 중요도가 낮고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분해하기 힘든 부분을 선택하여 제거하였습니다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352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317F3A36-E893-4684-89DE-049CF978F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참조는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이것으로 저희 발표를 마치겠습니다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예상질문 대비 </a:t>
            </a:r>
            <a:r>
              <a:rPr lang="en-US" altLang="ko-KR" dirty="0"/>
              <a:t>:Ansys Topology</a:t>
            </a:r>
            <a:r>
              <a:rPr lang="ko-KR" altLang="en-US" dirty="0"/>
              <a:t> </a:t>
            </a:r>
            <a:r>
              <a:rPr lang="en-US" altLang="ko-KR" dirty="0"/>
              <a:t>Optimization </a:t>
            </a:r>
            <a:br>
              <a:rPr lang="en-US" altLang="ko-KR" dirty="0"/>
            </a:br>
            <a:r>
              <a:rPr lang="ko-KR" altLang="en-US" dirty="0"/>
              <a:t>조립된 제작품에 대한 해석 결과도 신뢰할 수 있는가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36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목차는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디자인 한 내용과 해석한 형태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세부적인 부품에 대한 설명을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29756-1FAD-4FEE-A2F0-41688F2DBA3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796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프린팅을 이용해서 최소한의 자중으로 최대한의 하중을 버티는 교량을 제작하였습니다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견고한 다리를 만들기 위해서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WARREN TRUSS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병렬로 배치하였습니다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더해 최소한의 부재로 하중을 버티기 위해 위상최적화를 사용하였습니다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29756-1FAD-4FEE-A2F0-41688F2DBA3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783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5DF9DD5-044F-4B9A-B3C8-A0F35F782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최적설계를 위해 생성적 설계와 위상최적화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방법을 고려하였습니다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생성적 설계는 인공지능을 이용하여 보다 더 자율적이고 폭 넓은 범주에서 최적화를 진행합니다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반면에 위상 최적화는 경계조건을 만족하는 최적의 형상을 도출하여 불필요한 부분을 제거하는데 의의가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정해진 규격이 존재하는 이번 대회 특성상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위상 최적화를 선택하였습니다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1633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1C8E97F-6E01-4E82-BA79-0720E308E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견고한 형태의 트러스 구조를 모델링합니다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그 모델링을 적절한 요소로 나누고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경계 및 하중 조건을 부여하여 해석을 실행하였습니다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오른쪽과 같이 불필요한 부재가 제외된 형상을 얻었습니다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092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317F3A36-E893-4684-89DE-049CF978F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그 형상을 바탕으로 기존 모델을 다시 수정하였습니다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415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317F3A36-E893-4684-89DE-049CF978F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설계과정을 거쳐 나온 결과를 토대로 각 부품들을 제작하였습니다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트러스의 경우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윗부분 및 중앙을 이루는 메인 빔과 측면 및 하부를 이루는 연결부위로 이루어져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작은 연결 빔들이 결합되어 본체를 이루고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아치의 경우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빔으로 나누어 상부 및 하부 파트를 이루고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5978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317F3A36-E893-4684-89DE-049CF978F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결합부를 보시면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원형 돌출부에 한쪽이 트여있는 직선 빔을 결합하는 방식으로 이루어져 있습니다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Beam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형태는 조밀하고 복잡한 형태의 트러스를 조립하기에 매우 용이합니다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트러스 특성상 발생하기 쉬운 전단응력을 가장 효과적으로 견딜 수 있는 구조로 만들었습니다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7490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317F3A36-E893-4684-89DE-049CF978F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큰 두 빔과 작은 빔들이 연결된 트러스 부위이고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아치를 이루는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개를 이와 같은 방식으로 연결하였습니다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아치와 트러스를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나사로 체결하였습니다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251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F9534-C793-4CFD-A844-647FECB64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CBF212-3ED7-4A2F-81D3-D603F0BB1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59223B-285A-450B-A293-6D27E686C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643A2-804E-4C97-BA69-F7D2464053F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F8FBE-D91F-4B90-A564-CC06480EB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D694D-50A8-41D7-A4DA-28DCBC1A8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5AAC-67CE-4AB5-8A43-156EB7FB4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88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2A45E-2A16-48BA-A8BB-3A9D60BC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FC2E5-DAED-4E18-AD8F-2B04B46DA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36E5FB-EA37-460B-901C-E0EF1692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643A2-804E-4C97-BA69-F7D2464053F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81047D-4B97-4B57-BAD0-00525C4C9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4F6802-6236-49FC-8AEC-B04B224F8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5AAC-67CE-4AB5-8A43-156EB7FB4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6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637371-1B7C-40DE-8FEF-1858F252E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931E42-5F32-4500-BB30-8FE5BD1F8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980FBF-3E23-4D1F-8C9E-B4481CC41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643A2-804E-4C97-BA69-F7D2464053F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8814E6-BB98-4777-922E-60BFB3E0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947AF4-7E74-4298-A725-3FF4B138C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5AAC-67CE-4AB5-8A43-156EB7FB4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9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1BD71-B0B9-43E7-A27E-6C235F029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A3D8C4-43BF-478F-951A-49D23AEC9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9F0B29-FB6B-4191-8A3F-7954D53CF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643A2-804E-4C97-BA69-F7D2464053F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37000-ABEE-4258-9691-380B14B14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F5555-DEEA-4DBF-BB32-F806D290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5AAC-67CE-4AB5-8A43-156EB7FB4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77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2198E-827C-4D59-A825-84E49726B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562B4A-619B-48A8-A5AB-872E19D24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8B6B8D-F4F8-4D6B-A06D-D54703A86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643A2-804E-4C97-BA69-F7D2464053F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E8604D-1B9E-4917-8630-C3E210433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ABB836-BD2D-449C-A397-625956926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5AAC-67CE-4AB5-8A43-156EB7FB4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014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D2542-652F-454A-B6DB-7FE82822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91E0BD-41AD-4455-A334-4DA68E528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C683D1-F1FB-454F-9042-8985F5E58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9C730D-890E-410B-A22B-E7EB21C6D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643A2-804E-4C97-BA69-F7D2464053F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7BE86E-BE32-4A01-B495-4D7E7A51E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E7C8C4-51EE-4CCA-BFC8-BF579F60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5AAC-67CE-4AB5-8A43-156EB7FB4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250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5DA43-7752-41D8-844E-9AC7437D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F151D2-7798-4654-9F9A-D70EEB02D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FE70AC-B7C8-4A15-B357-183A20377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F800B0-096C-4C3B-B1A0-9747133422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930864-CE6B-40E1-86EE-780C48B6C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22F154-FD6B-4857-94E8-078A84AB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643A2-804E-4C97-BA69-F7D2464053F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97CF37-E731-4A1E-9739-C1716B44D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A74213-DF89-4BD7-81B0-267EAC1E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5AAC-67CE-4AB5-8A43-156EB7FB4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93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BFAD3-8611-4894-BF7D-65D850ABB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F7EE08-0972-428E-B828-FD7B4B36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643A2-804E-4C97-BA69-F7D2464053F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10BF0C-398A-4F5A-B8C0-6D0D72F5F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323E9F-963E-4C86-96AE-68B086F86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5AAC-67CE-4AB5-8A43-156EB7FB4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2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FAA00-4E30-4516-9E25-BD12511E7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643A2-804E-4C97-BA69-F7D2464053F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2F738B-FF34-48FC-8BFF-4EE71C084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435A01-B29D-4081-A8D9-FFBE4708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5AAC-67CE-4AB5-8A43-156EB7FB4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217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F24C4-812A-4636-84F7-F421E18D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FF9823-8D19-455E-96B1-388363B68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BB8DB5-E14B-4D03-AF93-961F79723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0862E4-F9BE-46DF-875F-B4DB986E9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643A2-804E-4C97-BA69-F7D2464053F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DFCB6D-DD98-465C-9EDD-821AFF748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C7B262-9BB4-4EDB-9CEE-098AC7E2A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5AAC-67CE-4AB5-8A43-156EB7FB4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160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B9C7B-0105-4EF0-A1D8-0327BE48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7803ED-25AD-40D1-9FC4-3A48CFB240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E4296E-CE80-43F0-8E78-BDCC2E960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1229E4-E16E-4E0E-9E8F-0804F9E9E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643A2-804E-4C97-BA69-F7D2464053F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76C3F5-292E-43B4-88BD-780EB4EF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8C72C2-88B5-4EA5-BD3C-F3E865F7D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5AAC-67CE-4AB5-8A43-156EB7FB4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091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5E14C2-1592-4FF8-84AB-01F611E7A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570B1A-548A-4B99-BB5D-00E45741B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757F6-FF18-42A3-A75D-88CD4ECAC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643A2-804E-4C97-BA69-F7D2464053FA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6C1388-76FF-45D5-AEB0-613501C77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B38B5-CBC9-40B5-B64F-D16C0B99E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45AAC-67CE-4AB5-8A43-156EB7FB4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31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jp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PtAmC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hyperlink" Target="https://bit.ly/2Rh1xAR" TargetMode="External"/><Relationship Id="rId4" Type="http://schemas.openxmlformats.org/officeDocument/2006/relationships/hyperlink" Target="https://bit.ly/2RJqaaq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gif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2678DB-1846-4521-9A8B-62B5D0256EA6}"/>
              </a:ext>
            </a:extLst>
          </p:cNvPr>
          <p:cNvSpPr/>
          <p:nvPr/>
        </p:nvSpPr>
        <p:spPr>
          <a:xfrm>
            <a:off x="0" y="0"/>
            <a:ext cx="12192000" cy="9432621"/>
          </a:xfrm>
          <a:prstGeom prst="rect">
            <a:avLst/>
          </a:prstGeom>
          <a:blipFill dpi="0" rotWithShape="1">
            <a:blip r:embed="rId3">
              <a:alphaModFix amt="67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701931-065B-4DD6-9CDF-D1CEF009F2F6}"/>
              </a:ext>
            </a:extLst>
          </p:cNvPr>
          <p:cNvCxnSpPr>
            <a:cxnSpLocks/>
          </p:cNvCxnSpPr>
          <p:nvPr/>
        </p:nvCxnSpPr>
        <p:spPr>
          <a:xfrm>
            <a:off x="264783" y="1250165"/>
            <a:ext cx="11467557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FA4D53-02CC-4312-BF1E-DE3327D42F29}"/>
              </a:ext>
            </a:extLst>
          </p:cNvPr>
          <p:cNvSpPr txBox="1"/>
          <p:nvPr/>
        </p:nvSpPr>
        <p:spPr>
          <a:xfrm>
            <a:off x="216279" y="272414"/>
            <a:ext cx="8873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제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 3 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회 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3D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 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Printing 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활용 창의 경진 대회 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Presentation</a:t>
            </a:r>
            <a:endParaRPr lang="ko-KR" altLang="en-US" sz="2800" dirty="0">
              <a:solidFill>
                <a:schemeClr val="accent1">
                  <a:lumMod val="50000"/>
                </a:schemeClr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46413-626A-4624-8663-947C5A0EE382}"/>
              </a:ext>
            </a:extLst>
          </p:cNvPr>
          <p:cNvSpPr txBox="1"/>
          <p:nvPr/>
        </p:nvSpPr>
        <p:spPr>
          <a:xfrm>
            <a:off x="233600" y="798577"/>
            <a:ext cx="7926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School of Mechanical Engineering, Pusan National University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4365CA3-34A4-4240-B38A-66C92C4FA5B2}"/>
              </a:ext>
            </a:extLst>
          </p:cNvPr>
          <p:cNvCxnSpPr>
            <a:cxnSpLocks/>
          </p:cNvCxnSpPr>
          <p:nvPr/>
        </p:nvCxnSpPr>
        <p:spPr>
          <a:xfrm>
            <a:off x="264783" y="232628"/>
            <a:ext cx="11467557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902B29A-2F96-497B-A97B-4A4D5335783A}"/>
              </a:ext>
            </a:extLst>
          </p:cNvPr>
          <p:cNvSpPr txBox="1"/>
          <p:nvPr/>
        </p:nvSpPr>
        <p:spPr>
          <a:xfrm>
            <a:off x="8593847" y="6092888"/>
            <a:ext cx="915059" cy="188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Presenter</a:t>
            </a:r>
            <a:endParaRPr lang="ko-KR" altLang="en-US" sz="12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96C498-E659-4BA8-A503-549B8F005296}"/>
              </a:ext>
            </a:extLst>
          </p:cNvPr>
          <p:cNvSpPr txBox="1"/>
          <p:nvPr/>
        </p:nvSpPr>
        <p:spPr>
          <a:xfrm>
            <a:off x="216279" y="1259438"/>
            <a:ext cx="480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ea typeface="나눔바른고딕" panose="020B0603020101020101" pitchFamily="50" charset="-127"/>
              </a:rPr>
              <a:t>2018 . 10. 26. </a:t>
            </a:r>
            <a:r>
              <a:rPr lang="ko-KR" altLang="en-US" sz="1400" b="1" dirty="0">
                <a:ea typeface="나눔바른고딕" panose="020B0603020101020101" pitchFamily="50" charset="-127"/>
              </a:rPr>
              <a:t>군산새만금컨벤션센터</a:t>
            </a:r>
            <a:r>
              <a:rPr lang="en-US" altLang="ko-KR" b="1" dirty="0"/>
              <a:t> </a:t>
            </a:r>
            <a:r>
              <a:rPr lang="en-US" altLang="ko-KR" sz="1400" b="1" dirty="0"/>
              <a:t>(GSCO)</a:t>
            </a:r>
            <a:r>
              <a:rPr lang="ko-KR" altLang="en-US" sz="1400" b="1" dirty="0">
                <a:ea typeface="나눔바른고딕" panose="020B0603020101020101" pitchFamily="50" charset="-127"/>
              </a:rPr>
              <a:t> 전시동 </a:t>
            </a:r>
            <a:r>
              <a:rPr lang="en-US" altLang="ko-KR" sz="1400" b="1" dirty="0">
                <a:ea typeface="나눔바른고딕" panose="020B0603020101020101" pitchFamily="50" charset="-127"/>
              </a:rPr>
              <a:t>101</a:t>
            </a:r>
            <a:r>
              <a:rPr lang="ko-KR" altLang="en-US" sz="1400" b="1" dirty="0">
                <a:ea typeface="나눔바른고딕" panose="020B0603020101020101" pitchFamily="50" charset="-127"/>
              </a:rPr>
              <a:t>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B50551-FE94-41A2-90E7-46120FF9DFA0}"/>
              </a:ext>
            </a:extLst>
          </p:cNvPr>
          <p:cNvSpPr txBox="1"/>
          <p:nvPr/>
        </p:nvSpPr>
        <p:spPr>
          <a:xfrm>
            <a:off x="8587064" y="6192178"/>
            <a:ext cx="619573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이무동   정우빈 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여동엽   배민철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5B2C97-E0BF-4F0B-AC8F-E20DFB57F23A}"/>
              </a:ext>
            </a:extLst>
          </p:cNvPr>
          <p:cNvSpPr txBox="1"/>
          <p:nvPr/>
        </p:nvSpPr>
        <p:spPr>
          <a:xfrm>
            <a:off x="216279" y="1812621"/>
            <a:ext cx="3630133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Team Rocks</a:t>
            </a:r>
            <a:endParaRPr lang="ko-KR" altLang="en-US" sz="44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3922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D18E66-E06E-40F0-9C1F-CA02B435F121}"/>
              </a:ext>
            </a:extLst>
          </p:cNvPr>
          <p:cNvSpPr/>
          <p:nvPr/>
        </p:nvSpPr>
        <p:spPr>
          <a:xfrm>
            <a:off x="-8670" y="2050"/>
            <a:ext cx="12192000" cy="1089329"/>
          </a:xfrm>
          <a:prstGeom prst="rect">
            <a:avLst/>
          </a:prstGeom>
          <a:gradFill flip="none" rotWithShape="1">
            <a:gsLst>
              <a:gs pos="40789">
                <a:schemeClr val="accent1">
                  <a:lumMod val="75000"/>
                </a:schemeClr>
              </a:gs>
              <a:gs pos="11986">
                <a:srgbClr val="CAD7EE"/>
              </a:gs>
              <a:gs pos="60684">
                <a:srgbClr val="2A4B86">
                  <a:lumMod val="73000"/>
                </a:srgbClr>
              </a:gs>
              <a:gs pos="8000">
                <a:schemeClr val="accent1">
                  <a:lumMod val="5000"/>
                  <a:lumOff val="95000"/>
                  <a:alpha val="57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D102082-ACED-4E48-941E-A727592A9166}"/>
              </a:ext>
            </a:extLst>
          </p:cNvPr>
          <p:cNvGrpSpPr/>
          <p:nvPr/>
        </p:nvGrpSpPr>
        <p:grpSpPr>
          <a:xfrm>
            <a:off x="184214" y="186504"/>
            <a:ext cx="3199850" cy="652769"/>
            <a:chOff x="422750" y="154700"/>
            <a:chExt cx="3199850" cy="652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AD2E2FF-2574-4C12-8760-2E2ADEB3994A}"/>
                </a:ext>
              </a:extLst>
            </p:cNvPr>
            <p:cNvSpPr txBox="1"/>
            <p:nvPr/>
          </p:nvSpPr>
          <p:spPr>
            <a:xfrm>
              <a:off x="1126789" y="154700"/>
              <a:ext cx="984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적층 방향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9186E87-E91A-4FBC-9D94-5A4D00BD4DB0}"/>
                </a:ext>
              </a:extLst>
            </p:cNvPr>
            <p:cNvSpPr txBox="1"/>
            <p:nvPr/>
          </p:nvSpPr>
          <p:spPr>
            <a:xfrm>
              <a:off x="422750" y="161138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08</a:t>
              </a:r>
              <a:endParaRPr lang="ko-KR" altLang="en-US" sz="36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0DE9B8-2DFD-4F3C-B588-960F8525E89E}"/>
                </a:ext>
              </a:extLst>
            </p:cNvPr>
            <p:cNvSpPr txBox="1"/>
            <p:nvPr/>
          </p:nvSpPr>
          <p:spPr>
            <a:xfrm>
              <a:off x="1126789" y="434295"/>
              <a:ext cx="2495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Deposition Direction</a:t>
              </a:r>
              <a:endParaRPr lang="ko-KR" altLang="en-US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9F612FB-3F2E-4D70-9352-2FE98A535D0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00" y="-855"/>
            <a:ext cx="1112400" cy="1111853"/>
          </a:xfrm>
          <a:prstGeom prst="rect">
            <a:avLst/>
          </a:prstGeom>
        </p:spPr>
      </p:pic>
      <p:grpSp>
        <p:nvGrpSpPr>
          <p:cNvPr id="30" name="그룹 103">
            <a:extLst>
              <a:ext uri="{FF2B5EF4-FFF2-40B4-BE49-F238E27FC236}">
                <a16:creationId xmlns:a16="http://schemas.microsoft.com/office/drawing/2014/main" id="{0B296A2C-2CE2-47CC-9BE6-C268CC63A353}"/>
              </a:ext>
            </a:extLst>
          </p:cNvPr>
          <p:cNvGrpSpPr/>
          <p:nvPr/>
        </p:nvGrpSpPr>
        <p:grpSpPr>
          <a:xfrm>
            <a:off x="577885" y="1336757"/>
            <a:ext cx="2574494" cy="338554"/>
            <a:chOff x="577885" y="1889496"/>
            <a:chExt cx="2574494" cy="33855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67F7DE-6D7C-4335-A3B9-5F8CEC4CDBB3}"/>
                </a:ext>
              </a:extLst>
            </p:cNvPr>
            <p:cNvSpPr txBox="1"/>
            <p:nvPr/>
          </p:nvSpPr>
          <p:spPr>
            <a:xfrm>
              <a:off x="701067" y="1889496"/>
              <a:ext cx="24513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95-Black" panose="020B0A00000000000000" pitchFamily="34" charset="0"/>
                  <a:ea typeface="-윤고딕360" panose="02030504000101010101" pitchFamily="18" charset="-127"/>
                </a:rPr>
                <a:t>적층 방향에 따른 인장강도</a:t>
              </a:r>
            </a:p>
          </p:txBody>
        </p:sp>
        <p:sp>
          <p:nvSpPr>
            <p:cNvPr id="32" name="직사각형 105">
              <a:extLst>
                <a:ext uri="{FF2B5EF4-FFF2-40B4-BE49-F238E27FC236}">
                  <a16:creationId xmlns:a16="http://schemas.microsoft.com/office/drawing/2014/main" id="{13CAA4A6-0328-46A9-B57B-6AC300CD7BDD}"/>
                </a:ext>
              </a:extLst>
            </p:cNvPr>
            <p:cNvSpPr/>
            <p:nvPr/>
          </p:nvSpPr>
          <p:spPr>
            <a:xfrm>
              <a:off x="577885" y="1935415"/>
              <a:ext cx="123182" cy="23454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110">
            <a:extLst>
              <a:ext uri="{FF2B5EF4-FFF2-40B4-BE49-F238E27FC236}">
                <a16:creationId xmlns:a16="http://schemas.microsoft.com/office/drawing/2014/main" id="{DC304079-0C4A-4017-8B50-A6428822E994}"/>
              </a:ext>
            </a:extLst>
          </p:cNvPr>
          <p:cNvGrpSpPr/>
          <p:nvPr/>
        </p:nvGrpSpPr>
        <p:grpSpPr>
          <a:xfrm>
            <a:off x="4397146" y="4624040"/>
            <a:ext cx="3243707" cy="278635"/>
            <a:chOff x="352566" y="761399"/>
            <a:chExt cx="2464776" cy="313836"/>
          </a:xfrm>
        </p:grpSpPr>
        <p:grpSp>
          <p:nvGrpSpPr>
            <p:cNvPr id="41" name="그룹 111">
              <a:extLst>
                <a:ext uri="{FF2B5EF4-FFF2-40B4-BE49-F238E27FC236}">
                  <a16:creationId xmlns:a16="http://schemas.microsoft.com/office/drawing/2014/main" id="{43F27F71-8CB9-45CA-A076-88E380750A47}"/>
                </a:ext>
              </a:extLst>
            </p:cNvPr>
            <p:cNvGrpSpPr/>
            <p:nvPr/>
          </p:nvGrpSpPr>
          <p:grpSpPr>
            <a:xfrm>
              <a:off x="352566" y="766118"/>
              <a:ext cx="2464776" cy="304800"/>
              <a:chOff x="3845409" y="840259"/>
              <a:chExt cx="2464776" cy="304800"/>
            </a:xfrm>
          </p:grpSpPr>
          <p:sp>
            <p:nvSpPr>
              <p:cNvPr id="43" name="모서리가 둥근 직사각형 103">
                <a:extLst>
                  <a:ext uri="{FF2B5EF4-FFF2-40B4-BE49-F238E27FC236}">
                    <a16:creationId xmlns:a16="http://schemas.microsoft.com/office/drawing/2014/main" id="{9C712133-EB35-4ADC-89B2-F6F96FC9B065}"/>
                  </a:ext>
                </a:extLst>
              </p:cNvPr>
              <p:cNvSpPr/>
              <p:nvPr/>
            </p:nvSpPr>
            <p:spPr>
              <a:xfrm>
                <a:off x="3845409" y="840259"/>
                <a:ext cx="2464776" cy="304800"/>
              </a:xfrm>
              <a:prstGeom prst="roundRect">
                <a:avLst>
                  <a:gd name="adj" fmla="val 50000"/>
                </a:avLst>
              </a:prstGeom>
              <a:pattFill prst="pct50">
                <a:fgClr>
                  <a:srgbClr val="002060"/>
                </a:fgClr>
                <a:bgClr>
                  <a:schemeClr val="accent1">
                    <a:lumMod val="50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44" name="타원 114">
                <a:extLst>
                  <a:ext uri="{FF2B5EF4-FFF2-40B4-BE49-F238E27FC236}">
                    <a16:creationId xmlns:a16="http://schemas.microsoft.com/office/drawing/2014/main" id="{00711B54-AB79-4A3B-B891-EA9B5D4A0A09}"/>
                  </a:ext>
                </a:extLst>
              </p:cNvPr>
              <p:cNvSpPr/>
              <p:nvPr/>
            </p:nvSpPr>
            <p:spPr>
              <a:xfrm>
                <a:off x="3957916" y="939111"/>
                <a:ext cx="98855" cy="988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5" name="타원 115">
                <a:extLst>
                  <a:ext uri="{FF2B5EF4-FFF2-40B4-BE49-F238E27FC236}">
                    <a16:creationId xmlns:a16="http://schemas.microsoft.com/office/drawing/2014/main" id="{898DAB89-F60C-4749-A8F5-3F7D0CAC8276}"/>
                  </a:ext>
                </a:extLst>
              </p:cNvPr>
              <p:cNvSpPr/>
              <p:nvPr/>
            </p:nvSpPr>
            <p:spPr>
              <a:xfrm>
                <a:off x="6091888" y="943227"/>
                <a:ext cx="98855" cy="988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2" name="텍스트 상자 102">
              <a:extLst>
                <a:ext uri="{FF2B5EF4-FFF2-40B4-BE49-F238E27FC236}">
                  <a16:creationId xmlns:a16="http://schemas.microsoft.com/office/drawing/2014/main" id="{C462E39C-1F52-40DA-8B78-FE666F368A2B}"/>
                </a:ext>
              </a:extLst>
            </p:cNvPr>
            <p:cNvSpPr txBox="1"/>
            <p:nvPr/>
          </p:nvSpPr>
          <p:spPr>
            <a:xfrm>
              <a:off x="587790" y="761399"/>
              <a:ext cx="1790533" cy="3138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3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Bauhaus 93" charset="0"/>
                </a:rPr>
                <a:t>FDM(Fused Deposition Modeling)</a:t>
              </a:r>
              <a:endParaRPr kumimoji="1" lang="ko-KR" altLang="en-US" sz="13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Bauhaus 93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D3640ED-751A-49B5-8FB6-35D3ED07DB6A}"/>
              </a:ext>
            </a:extLst>
          </p:cNvPr>
          <p:cNvSpPr txBox="1"/>
          <p:nvPr/>
        </p:nvSpPr>
        <p:spPr>
          <a:xfrm>
            <a:off x="1654756" y="3773989"/>
            <a:ext cx="4686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206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적층 방향</a:t>
            </a:r>
            <a:r>
              <a:rPr lang="en-US" altLang="ko-KR" sz="1400" dirty="0">
                <a:solidFill>
                  <a:srgbClr val="00206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(Deposition Direction) &amp; </a:t>
            </a:r>
            <a:r>
              <a:rPr lang="ko-KR" altLang="en-US" sz="1400" dirty="0">
                <a:solidFill>
                  <a:srgbClr val="00206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적층 직각 방향</a:t>
            </a:r>
            <a:r>
              <a:rPr lang="en-US" altLang="ko-KR" sz="1400" dirty="0">
                <a:solidFill>
                  <a:srgbClr val="00206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(Orthogonal to Deposition Direction)</a:t>
            </a:r>
            <a:endParaRPr lang="ko-KR" altLang="en-US" sz="1400" dirty="0">
              <a:solidFill>
                <a:srgbClr val="00206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14C1340-E423-440B-9DD0-3274673853E1}"/>
              </a:ext>
            </a:extLst>
          </p:cNvPr>
          <p:cNvSpPr txBox="1"/>
          <p:nvPr/>
        </p:nvSpPr>
        <p:spPr>
          <a:xfrm>
            <a:off x="6749904" y="3766969"/>
            <a:ext cx="27940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>
                <a:solidFill>
                  <a:srgbClr val="00206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PLA(Polylactic acid)</a:t>
            </a:r>
            <a:r>
              <a:rPr lang="ko-KR" altLang="en-US" sz="1350" dirty="0">
                <a:solidFill>
                  <a:srgbClr val="00206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적층 방향에 따른 인장강도 비교</a:t>
            </a:r>
          </a:p>
        </p:txBody>
      </p:sp>
      <p:grpSp>
        <p:nvGrpSpPr>
          <p:cNvPr id="75" name="그룹 26">
            <a:extLst>
              <a:ext uri="{FF2B5EF4-FFF2-40B4-BE49-F238E27FC236}">
                <a16:creationId xmlns:a16="http://schemas.microsoft.com/office/drawing/2014/main" id="{D2416D01-04CE-43D5-814D-F13BCC7614E5}"/>
              </a:ext>
            </a:extLst>
          </p:cNvPr>
          <p:cNvGrpSpPr/>
          <p:nvPr/>
        </p:nvGrpSpPr>
        <p:grpSpPr>
          <a:xfrm>
            <a:off x="1978238" y="3742819"/>
            <a:ext cx="3979799" cy="580950"/>
            <a:chOff x="567706" y="6127725"/>
            <a:chExt cx="2365062" cy="580950"/>
          </a:xfrm>
        </p:grpSpPr>
        <p:cxnSp>
          <p:nvCxnSpPr>
            <p:cNvPr id="76" name="직선 연결선 146">
              <a:extLst>
                <a:ext uri="{FF2B5EF4-FFF2-40B4-BE49-F238E27FC236}">
                  <a16:creationId xmlns:a16="http://schemas.microsoft.com/office/drawing/2014/main" id="{300323D0-B075-45D8-BCED-C60C9ED44459}"/>
                </a:ext>
              </a:extLst>
            </p:cNvPr>
            <p:cNvCxnSpPr/>
            <p:nvPr/>
          </p:nvCxnSpPr>
          <p:spPr>
            <a:xfrm>
              <a:off x="567706" y="6127725"/>
              <a:ext cx="2365062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147">
              <a:extLst>
                <a:ext uri="{FF2B5EF4-FFF2-40B4-BE49-F238E27FC236}">
                  <a16:creationId xmlns:a16="http://schemas.microsoft.com/office/drawing/2014/main" id="{0CCA3DFC-9495-4139-A2D7-4D2FA27B2BCC}"/>
                </a:ext>
              </a:extLst>
            </p:cNvPr>
            <p:cNvCxnSpPr/>
            <p:nvPr/>
          </p:nvCxnSpPr>
          <p:spPr>
            <a:xfrm>
              <a:off x="567706" y="6708675"/>
              <a:ext cx="2365062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148">
            <a:extLst>
              <a:ext uri="{FF2B5EF4-FFF2-40B4-BE49-F238E27FC236}">
                <a16:creationId xmlns:a16="http://schemas.microsoft.com/office/drawing/2014/main" id="{035B8807-C538-4CBC-BB15-604F41104CC5}"/>
              </a:ext>
            </a:extLst>
          </p:cNvPr>
          <p:cNvGrpSpPr/>
          <p:nvPr/>
        </p:nvGrpSpPr>
        <p:grpSpPr>
          <a:xfrm>
            <a:off x="6774332" y="3736896"/>
            <a:ext cx="2794045" cy="580950"/>
            <a:chOff x="567706" y="6127725"/>
            <a:chExt cx="2365062" cy="580950"/>
          </a:xfrm>
        </p:grpSpPr>
        <p:cxnSp>
          <p:nvCxnSpPr>
            <p:cNvPr id="85" name="직선 연결선 149">
              <a:extLst>
                <a:ext uri="{FF2B5EF4-FFF2-40B4-BE49-F238E27FC236}">
                  <a16:creationId xmlns:a16="http://schemas.microsoft.com/office/drawing/2014/main" id="{FEDFF920-87C4-4372-AA91-820274DE079F}"/>
                </a:ext>
              </a:extLst>
            </p:cNvPr>
            <p:cNvCxnSpPr/>
            <p:nvPr/>
          </p:nvCxnSpPr>
          <p:spPr>
            <a:xfrm>
              <a:off x="567706" y="6127725"/>
              <a:ext cx="2365062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150">
              <a:extLst>
                <a:ext uri="{FF2B5EF4-FFF2-40B4-BE49-F238E27FC236}">
                  <a16:creationId xmlns:a16="http://schemas.microsoft.com/office/drawing/2014/main" id="{87CFC72A-FDA4-4276-9CF7-2234910B480B}"/>
                </a:ext>
              </a:extLst>
            </p:cNvPr>
            <p:cNvCxnSpPr/>
            <p:nvPr/>
          </p:nvCxnSpPr>
          <p:spPr>
            <a:xfrm>
              <a:off x="567706" y="6708675"/>
              <a:ext cx="2365062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BD05279-7958-4759-B8BD-B89C27C72E7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42" y="1600588"/>
            <a:ext cx="3686400" cy="21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79818-C503-421B-A683-BEDD5F79DA4E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902" y="1584444"/>
            <a:ext cx="3684886" cy="2109537"/>
          </a:xfrm>
          <a:prstGeom prst="rect">
            <a:avLst/>
          </a:prstGeom>
        </p:spPr>
      </p:pic>
      <p:sp>
        <p:nvSpPr>
          <p:cNvPr id="95" name="직사각형 56">
            <a:extLst>
              <a:ext uri="{FF2B5EF4-FFF2-40B4-BE49-F238E27FC236}">
                <a16:creationId xmlns:a16="http://schemas.microsoft.com/office/drawing/2014/main" id="{988391AB-B983-4753-B169-ABAF17F1D8AA}"/>
              </a:ext>
            </a:extLst>
          </p:cNvPr>
          <p:cNvSpPr/>
          <p:nvPr/>
        </p:nvSpPr>
        <p:spPr>
          <a:xfrm>
            <a:off x="3752887" y="5025377"/>
            <a:ext cx="4686224" cy="145035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9444872-112B-4274-9A44-B2549D9E1449}"/>
              </a:ext>
            </a:extLst>
          </p:cNvPr>
          <p:cNvSpPr/>
          <p:nvPr/>
        </p:nvSpPr>
        <p:spPr>
          <a:xfrm>
            <a:off x="3752887" y="5078004"/>
            <a:ext cx="4895145" cy="1594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FDM </a:t>
            </a: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방식 </a:t>
            </a:r>
            <a:r>
              <a:rPr lang="en-US" altLang="ko-KR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3D Printing</a:t>
            </a: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은 </a:t>
            </a:r>
            <a:r>
              <a:rPr lang="en-US" altLang="ko-KR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Road</a:t>
            </a: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의 적층 방식이라는 특징으로 인하여 </a:t>
            </a:r>
            <a:endParaRPr lang="en-US" altLang="ko-KR" sz="1100" dirty="0">
              <a:latin typeface="-윤고딕330" panose="02030504000101010101" pitchFamily="18" charset="-127"/>
              <a:ea typeface="문체부 제목 돋음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   기존 플라스틱 공정의 대부분을 차지하는 사출에 비해 낮은 강도</a:t>
            </a:r>
            <a:endParaRPr lang="en-US" altLang="ko-KR" sz="1100" dirty="0">
              <a:latin typeface="-윤고딕330" panose="02030504000101010101" pitchFamily="18" charset="-127"/>
              <a:ea typeface="문체부 제목 돋음체" panose="020B0609000101010101" pitchFamily="49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내부 </a:t>
            </a:r>
            <a:r>
              <a:rPr lang="en-US" altLang="ko-KR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Road</a:t>
            </a: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가 적층 방향</a:t>
            </a:r>
            <a:r>
              <a:rPr lang="en-US" altLang="ko-KR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(Deposition Direction)</a:t>
            </a: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일 때 인장강도가 가장 </a:t>
            </a:r>
            <a:endParaRPr lang="en-US" altLang="ko-KR" sz="1100" dirty="0">
              <a:latin typeface="-윤고딕330" panose="02030504000101010101" pitchFamily="18" charset="-127"/>
              <a:ea typeface="문체부 제목 돋음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   높고 적층 직각 방향</a:t>
            </a:r>
            <a:r>
              <a:rPr lang="en-US" altLang="ko-KR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(Orthogonal to Deposition Direction)</a:t>
            </a: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일 때 인장</a:t>
            </a:r>
            <a:endParaRPr lang="en-US" altLang="ko-KR" sz="1100" dirty="0">
              <a:latin typeface="-윤고딕330" panose="02030504000101010101" pitchFamily="18" charset="-127"/>
              <a:ea typeface="문체부 제목 돋음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   </a:t>
            </a: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강도가 가장 낮다</a:t>
            </a:r>
            <a:endParaRPr lang="en-US" altLang="ko-KR" sz="1100" dirty="0">
              <a:latin typeface="-윤고딕330" panose="02030504000101010101" pitchFamily="18" charset="-127"/>
              <a:ea typeface="문체부 제목 돋음체" panose="020B0609000101010101" pitchFamily="49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1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34" name="직선 연결선 88">
            <a:extLst>
              <a:ext uri="{FF2B5EF4-FFF2-40B4-BE49-F238E27FC236}">
                <a16:creationId xmlns:a16="http://schemas.microsoft.com/office/drawing/2014/main" id="{07762537-2900-47B2-9864-9E94329738B8}"/>
              </a:ext>
            </a:extLst>
          </p:cNvPr>
          <p:cNvCxnSpPr>
            <a:cxnSpLocks/>
          </p:cNvCxnSpPr>
          <p:nvPr/>
        </p:nvCxnSpPr>
        <p:spPr>
          <a:xfrm>
            <a:off x="278296" y="882596"/>
            <a:ext cx="105405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988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5D35F7-211B-4867-94A6-9DFCBF17CC0E}"/>
              </a:ext>
            </a:extLst>
          </p:cNvPr>
          <p:cNvSpPr/>
          <p:nvPr/>
        </p:nvSpPr>
        <p:spPr>
          <a:xfrm>
            <a:off x="683" y="1515"/>
            <a:ext cx="12192000" cy="1089329"/>
          </a:xfrm>
          <a:prstGeom prst="rect">
            <a:avLst/>
          </a:prstGeom>
          <a:gradFill flip="none" rotWithShape="1">
            <a:gsLst>
              <a:gs pos="40789">
                <a:schemeClr val="accent1">
                  <a:lumMod val="75000"/>
                </a:schemeClr>
              </a:gs>
              <a:gs pos="11986">
                <a:srgbClr val="CAD7EE"/>
              </a:gs>
              <a:gs pos="60684">
                <a:srgbClr val="2A4B86">
                  <a:lumMod val="73000"/>
                </a:srgbClr>
              </a:gs>
              <a:gs pos="8000">
                <a:schemeClr val="accent1">
                  <a:lumMod val="5000"/>
                  <a:lumOff val="95000"/>
                  <a:alpha val="57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5F4055-42A7-4677-865C-F2C0DCEA9D32}"/>
              </a:ext>
            </a:extLst>
          </p:cNvPr>
          <p:cNvGrpSpPr/>
          <p:nvPr/>
        </p:nvGrpSpPr>
        <p:grpSpPr>
          <a:xfrm>
            <a:off x="184214" y="186504"/>
            <a:ext cx="4955139" cy="652769"/>
            <a:chOff x="422750" y="154700"/>
            <a:chExt cx="4955139" cy="65276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25294C-35BB-437C-ADC9-E2198373055A}"/>
                </a:ext>
              </a:extLst>
            </p:cNvPr>
            <p:cNvSpPr txBox="1"/>
            <p:nvPr/>
          </p:nvSpPr>
          <p:spPr>
            <a:xfrm>
              <a:off x="1126789" y="154700"/>
              <a:ext cx="13003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적층 방향 적용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E7F9B-7267-42DD-B32B-5C7064AC216B}"/>
                </a:ext>
              </a:extLst>
            </p:cNvPr>
            <p:cNvSpPr txBox="1"/>
            <p:nvPr/>
          </p:nvSpPr>
          <p:spPr>
            <a:xfrm>
              <a:off x="422750" y="161138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09</a:t>
              </a:r>
              <a:endParaRPr lang="ko-KR" altLang="en-US" sz="36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E7855F7-01A0-4320-AFA0-857BC222ABF7}"/>
                </a:ext>
              </a:extLst>
            </p:cNvPr>
            <p:cNvSpPr txBox="1"/>
            <p:nvPr/>
          </p:nvSpPr>
          <p:spPr>
            <a:xfrm>
              <a:off x="1126789" y="434295"/>
              <a:ext cx="42511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Application of Deposition Direction </a:t>
              </a:r>
              <a:endParaRPr lang="ko-KR" altLang="en-US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cxnSp>
        <p:nvCxnSpPr>
          <p:cNvPr id="41" name="직선 연결선 102">
            <a:extLst>
              <a:ext uri="{FF2B5EF4-FFF2-40B4-BE49-F238E27FC236}">
                <a16:creationId xmlns:a16="http://schemas.microsoft.com/office/drawing/2014/main" id="{903F1B41-CD3E-4498-91E4-ABEFB08A5885}"/>
              </a:ext>
            </a:extLst>
          </p:cNvPr>
          <p:cNvCxnSpPr>
            <a:cxnSpLocks/>
          </p:cNvCxnSpPr>
          <p:nvPr/>
        </p:nvCxnSpPr>
        <p:spPr>
          <a:xfrm>
            <a:off x="6324819" y="1376877"/>
            <a:ext cx="0" cy="496285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F46E9E66-870C-4503-BBBD-B6FC72723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68" y="1376877"/>
            <a:ext cx="5248564" cy="426206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FEAF29C-FCB0-4756-885D-622A89E8C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36" y="1376877"/>
            <a:ext cx="5248564" cy="426206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40572F1-FCEF-4C7A-96C8-A3B20E3BA444}"/>
              </a:ext>
            </a:extLst>
          </p:cNvPr>
          <p:cNvSpPr txBox="1"/>
          <p:nvPr/>
        </p:nvSpPr>
        <p:spPr>
          <a:xfrm>
            <a:off x="2627458" y="4208860"/>
            <a:ext cx="148128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Damageable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0368316-5B32-44AB-893C-955A4069E324}"/>
              </a:ext>
            </a:extLst>
          </p:cNvPr>
          <p:cNvSpPr txBox="1"/>
          <p:nvPr/>
        </p:nvSpPr>
        <p:spPr>
          <a:xfrm>
            <a:off x="8710492" y="4151940"/>
            <a:ext cx="96546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Flexible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354D3E3-D19F-4B59-A7B9-2BBA1460260E}"/>
              </a:ext>
            </a:extLst>
          </p:cNvPr>
          <p:cNvCxnSpPr/>
          <p:nvPr/>
        </p:nvCxnSpPr>
        <p:spPr>
          <a:xfrm flipH="1" flipV="1">
            <a:off x="8677329" y="3831365"/>
            <a:ext cx="311440" cy="330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6BC7C34-E992-420A-BC88-43625ECDC830}"/>
              </a:ext>
            </a:extLst>
          </p:cNvPr>
          <p:cNvCxnSpPr>
            <a:cxnSpLocks/>
          </p:cNvCxnSpPr>
          <p:nvPr/>
        </p:nvCxnSpPr>
        <p:spPr>
          <a:xfrm flipV="1">
            <a:off x="9284264" y="3815870"/>
            <a:ext cx="284886" cy="3419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DB59F27-3A30-4CF4-88CF-7EAA121001B3}"/>
              </a:ext>
            </a:extLst>
          </p:cNvPr>
          <p:cNvSpPr txBox="1"/>
          <p:nvPr/>
        </p:nvSpPr>
        <p:spPr>
          <a:xfrm>
            <a:off x="8245162" y="5805735"/>
            <a:ext cx="2030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Deposition Direction</a:t>
            </a:r>
            <a:endParaRPr lang="ko-KR" altLang="en-US" sz="1600" dirty="0">
              <a:solidFill>
                <a:schemeClr val="accent5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D3772AB-E306-4ED7-817C-C266F7E39F09}"/>
              </a:ext>
            </a:extLst>
          </p:cNvPr>
          <p:cNvSpPr txBox="1"/>
          <p:nvPr/>
        </p:nvSpPr>
        <p:spPr>
          <a:xfrm>
            <a:off x="1788684" y="5810328"/>
            <a:ext cx="3372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Orthogonal to Deposition Direction</a:t>
            </a:r>
            <a:endParaRPr lang="ko-KR" altLang="en-US" sz="1600" dirty="0">
              <a:solidFill>
                <a:schemeClr val="accent5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34DDE9F-57A6-48FA-86E1-441FBDF71EDE}"/>
              </a:ext>
            </a:extLst>
          </p:cNvPr>
          <p:cNvCxnSpPr>
            <a:cxnSpLocks/>
          </p:cNvCxnSpPr>
          <p:nvPr/>
        </p:nvCxnSpPr>
        <p:spPr>
          <a:xfrm flipH="1" flipV="1">
            <a:off x="2918233" y="3882415"/>
            <a:ext cx="311440" cy="33020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863F234-1B27-487B-B9EB-A70A6288C1FA}"/>
              </a:ext>
            </a:extLst>
          </p:cNvPr>
          <p:cNvCxnSpPr>
            <a:cxnSpLocks/>
          </p:cNvCxnSpPr>
          <p:nvPr/>
        </p:nvCxnSpPr>
        <p:spPr>
          <a:xfrm flipV="1">
            <a:off x="3525168" y="3866920"/>
            <a:ext cx="284886" cy="3419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9A2383CD-AF85-4DC6-8EDE-FE832EE8EA06}"/>
              </a:ext>
            </a:extLst>
          </p:cNvPr>
          <p:cNvSpPr/>
          <p:nvPr/>
        </p:nvSpPr>
        <p:spPr>
          <a:xfrm rot="1450487">
            <a:off x="2357599" y="2165150"/>
            <a:ext cx="714836" cy="23020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F038244-B393-474F-AA31-A31DF0A7C514}"/>
              </a:ext>
            </a:extLst>
          </p:cNvPr>
          <p:cNvSpPr/>
          <p:nvPr/>
        </p:nvSpPr>
        <p:spPr>
          <a:xfrm rot="1450487">
            <a:off x="8138289" y="2063078"/>
            <a:ext cx="714836" cy="23020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D9DCBB7-5D48-478F-8CE0-DF7ED9D9FC52}"/>
              </a:ext>
            </a:extLst>
          </p:cNvPr>
          <p:cNvSpPr/>
          <p:nvPr/>
        </p:nvSpPr>
        <p:spPr>
          <a:xfrm rot="20153175">
            <a:off x="3645900" y="2152350"/>
            <a:ext cx="714836" cy="23020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90CE453-D4E7-453D-935A-42A37A543EB0}"/>
              </a:ext>
            </a:extLst>
          </p:cNvPr>
          <p:cNvSpPr/>
          <p:nvPr/>
        </p:nvSpPr>
        <p:spPr>
          <a:xfrm rot="20153175">
            <a:off x="9392974" y="2051662"/>
            <a:ext cx="714836" cy="23020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BCD7EE4-D5BD-47B4-8DF4-EBF5B386D3CC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00" y="-855"/>
            <a:ext cx="1112400" cy="1111853"/>
          </a:xfrm>
          <a:prstGeom prst="rect">
            <a:avLst/>
          </a:prstGeom>
        </p:spPr>
      </p:pic>
      <p:cxnSp>
        <p:nvCxnSpPr>
          <p:cNvPr id="32" name="직선 연결선 86">
            <a:extLst>
              <a:ext uri="{FF2B5EF4-FFF2-40B4-BE49-F238E27FC236}">
                <a16:creationId xmlns:a16="http://schemas.microsoft.com/office/drawing/2014/main" id="{D3593BD2-46C6-485A-A748-5F99421A8F18}"/>
              </a:ext>
            </a:extLst>
          </p:cNvPr>
          <p:cNvCxnSpPr>
            <a:cxnSpLocks/>
          </p:cNvCxnSpPr>
          <p:nvPr/>
        </p:nvCxnSpPr>
        <p:spPr>
          <a:xfrm>
            <a:off x="490888" y="6345883"/>
            <a:ext cx="113399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86">
            <a:extLst>
              <a:ext uri="{FF2B5EF4-FFF2-40B4-BE49-F238E27FC236}">
                <a16:creationId xmlns:a16="http://schemas.microsoft.com/office/drawing/2014/main" id="{23F5E715-D8D3-4305-B326-90EFE0F68697}"/>
              </a:ext>
            </a:extLst>
          </p:cNvPr>
          <p:cNvCxnSpPr>
            <a:cxnSpLocks/>
          </p:cNvCxnSpPr>
          <p:nvPr/>
        </p:nvCxnSpPr>
        <p:spPr>
          <a:xfrm>
            <a:off x="529393" y="1370985"/>
            <a:ext cx="113399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88">
            <a:extLst>
              <a:ext uri="{FF2B5EF4-FFF2-40B4-BE49-F238E27FC236}">
                <a16:creationId xmlns:a16="http://schemas.microsoft.com/office/drawing/2014/main" id="{887030B3-70E3-48A6-B403-0108AD0C0A92}"/>
              </a:ext>
            </a:extLst>
          </p:cNvPr>
          <p:cNvCxnSpPr>
            <a:cxnSpLocks/>
          </p:cNvCxnSpPr>
          <p:nvPr/>
        </p:nvCxnSpPr>
        <p:spPr>
          <a:xfrm>
            <a:off x="278296" y="882596"/>
            <a:ext cx="105405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177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160">
            <a:extLst>
              <a:ext uri="{FF2B5EF4-FFF2-40B4-BE49-F238E27FC236}">
                <a16:creationId xmlns:a16="http://schemas.microsoft.com/office/drawing/2014/main" id="{F286B678-1811-45FB-86E3-BA18CBF72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2"/>
          <a:stretch/>
        </p:blipFill>
        <p:spPr>
          <a:xfrm>
            <a:off x="6510533" y="1847519"/>
            <a:ext cx="5281647" cy="4676580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2C78257B-44A6-446F-B258-CF96DD132BBD}"/>
              </a:ext>
            </a:extLst>
          </p:cNvPr>
          <p:cNvSpPr/>
          <p:nvPr/>
        </p:nvSpPr>
        <p:spPr>
          <a:xfrm>
            <a:off x="0" y="1338"/>
            <a:ext cx="12192000" cy="1089329"/>
          </a:xfrm>
          <a:prstGeom prst="rect">
            <a:avLst/>
          </a:prstGeom>
          <a:gradFill flip="none" rotWithShape="1">
            <a:gsLst>
              <a:gs pos="40789">
                <a:schemeClr val="accent1">
                  <a:lumMod val="75000"/>
                </a:schemeClr>
              </a:gs>
              <a:gs pos="11986">
                <a:srgbClr val="CAD7EE"/>
              </a:gs>
              <a:gs pos="60684">
                <a:srgbClr val="2A4B86">
                  <a:lumMod val="73000"/>
                </a:srgbClr>
              </a:gs>
              <a:gs pos="8000">
                <a:schemeClr val="accent1">
                  <a:lumMod val="5000"/>
                  <a:lumOff val="95000"/>
                  <a:alpha val="57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BA06E74-0BC0-4B9E-A5F5-05F2A3936CAE}"/>
              </a:ext>
            </a:extLst>
          </p:cNvPr>
          <p:cNvGrpSpPr/>
          <p:nvPr/>
        </p:nvGrpSpPr>
        <p:grpSpPr>
          <a:xfrm>
            <a:off x="184214" y="186504"/>
            <a:ext cx="4350807" cy="652769"/>
            <a:chOff x="422750" y="154700"/>
            <a:chExt cx="4350807" cy="65276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4A9D173-BEA5-494D-9717-B0447846DD6E}"/>
                </a:ext>
              </a:extLst>
            </p:cNvPr>
            <p:cNvSpPr txBox="1"/>
            <p:nvPr/>
          </p:nvSpPr>
          <p:spPr>
            <a:xfrm>
              <a:off x="1126789" y="154700"/>
              <a:ext cx="23535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아이디어 제안서와 다른 부분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7EFDFBE-7792-4EAD-9A60-C6E8687BCDD6}"/>
                </a:ext>
              </a:extLst>
            </p:cNvPr>
            <p:cNvSpPr txBox="1"/>
            <p:nvPr/>
          </p:nvSpPr>
          <p:spPr>
            <a:xfrm>
              <a:off x="422750" y="161138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10</a:t>
              </a:r>
              <a:endParaRPr lang="ko-KR" altLang="en-US" sz="36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570580A-F1D5-475A-B9CC-9BAC2498E0EB}"/>
                </a:ext>
              </a:extLst>
            </p:cNvPr>
            <p:cNvSpPr txBox="1"/>
            <p:nvPr/>
          </p:nvSpPr>
          <p:spPr>
            <a:xfrm>
              <a:off x="1126789" y="434295"/>
              <a:ext cx="364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Alteration from Idea proposals</a:t>
              </a:r>
              <a:endParaRPr lang="ko-KR" altLang="en-US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grpSp>
        <p:nvGrpSpPr>
          <p:cNvPr id="144" name="그룹 75">
            <a:extLst>
              <a:ext uri="{FF2B5EF4-FFF2-40B4-BE49-F238E27FC236}">
                <a16:creationId xmlns:a16="http://schemas.microsoft.com/office/drawing/2014/main" id="{9D6F029F-7618-49F8-8EE0-CA22F0041E39}"/>
              </a:ext>
            </a:extLst>
          </p:cNvPr>
          <p:cNvGrpSpPr/>
          <p:nvPr/>
        </p:nvGrpSpPr>
        <p:grpSpPr>
          <a:xfrm>
            <a:off x="396256" y="1388287"/>
            <a:ext cx="1444378" cy="307777"/>
            <a:chOff x="577885" y="1889496"/>
            <a:chExt cx="1444378" cy="307777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C735B2C-6ECF-4823-9351-152FFA5C110D}"/>
                </a:ext>
              </a:extLst>
            </p:cNvPr>
            <p:cNvSpPr txBox="1"/>
            <p:nvPr/>
          </p:nvSpPr>
          <p:spPr>
            <a:xfrm>
              <a:off x="701067" y="1889496"/>
              <a:ext cx="1321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95-Black" panose="020B0A00000000000000" pitchFamily="34" charset="0"/>
                  <a:ea typeface="-윤고딕360" panose="02030504000101010101" pitchFamily="18" charset="-127"/>
                </a:rPr>
                <a:t>Fixing Block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95-Black" panose="020B0A00000000000000" pitchFamily="34" charset="0"/>
                <a:ea typeface="-윤고딕360" panose="02030504000101010101" pitchFamily="18" charset="-127"/>
              </a:endParaRPr>
            </a:p>
          </p:txBody>
        </p:sp>
        <p:sp>
          <p:nvSpPr>
            <p:cNvPr id="146" name="직사각형 77">
              <a:extLst>
                <a:ext uri="{FF2B5EF4-FFF2-40B4-BE49-F238E27FC236}">
                  <a16:creationId xmlns:a16="http://schemas.microsoft.com/office/drawing/2014/main" id="{C92EF9CA-9AF1-4953-9752-A503D9D0D130}"/>
                </a:ext>
              </a:extLst>
            </p:cNvPr>
            <p:cNvSpPr/>
            <p:nvPr/>
          </p:nvSpPr>
          <p:spPr>
            <a:xfrm>
              <a:off x="577885" y="1935415"/>
              <a:ext cx="123182" cy="23454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grpSp>
        <p:nvGrpSpPr>
          <p:cNvPr id="157" name="그룹 75">
            <a:extLst>
              <a:ext uri="{FF2B5EF4-FFF2-40B4-BE49-F238E27FC236}">
                <a16:creationId xmlns:a16="http://schemas.microsoft.com/office/drawing/2014/main" id="{CDC837D9-EA3E-434C-8884-F5A00060E462}"/>
              </a:ext>
            </a:extLst>
          </p:cNvPr>
          <p:cNvGrpSpPr/>
          <p:nvPr/>
        </p:nvGrpSpPr>
        <p:grpSpPr>
          <a:xfrm>
            <a:off x="6448942" y="1388286"/>
            <a:ext cx="803176" cy="307777"/>
            <a:chOff x="577885" y="1889496"/>
            <a:chExt cx="803176" cy="307777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2184DD7-37C5-45A9-9328-4850B302B498}"/>
                </a:ext>
              </a:extLst>
            </p:cNvPr>
            <p:cNvSpPr txBox="1"/>
            <p:nvPr/>
          </p:nvSpPr>
          <p:spPr>
            <a:xfrm>
              <a:off x="701067" y="1889496"/>
              <a:ext cx="6799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95-Black" panose="020B0A00000000000000" pitchFamily="34" charset="0"/>
                  <a:ea typeface="-윤고딕360" panose="02030504000101010101" pitchFamily="18" charset="-127"/>
                </a:rPr>
                <a:t>단순화</a:t>
              </a:r>
            </a:p>
          </p:txBody>
        </p:sp>
        <p:sp>
          <p:nvSpPr>
            <p:cNvPr id="159" name="직사각형 77">
              <a:extLst>
                <a:ext uri="{FF2B5EF4-FFF2-40B4-BE49-F238E27FC236}">
                  <a16:creationId xmlns:a16="http://schemas.microsoft.com/office/drawing/2014/main" id="{61CB4102-5E83-4E11-BE77-DE9BF3965569}"/>
                </a:ext>
              </a:extLst>
            </p:cNvPr>
            <p:cNvSpPr/>
            <p:nvPr/>
          </p:nvSpPr>
          <p:spPr>
            <a:xfrm>
              <a:off x="577885" y="1935415"/>
              <a:ext cx="123182" cy="23454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pic>
        <p:nvPicPr>
          <p:cNvPr id="160" name="Content Placeholder 4">
            <a:extLst>
              <a:ext uri="{FF2B5EF4-FFF2-40B4-BE49-F238E27FC236}">
                <a16:creationId xmlns:a16="http://schemas.microsoft.com/office/drawing/2014/main" id="{44DF2979-BE99-47F2-A301-B9BBC77705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7"/>
          <a:stretch/>
        </p:blipFill>
        <p:spPr>
          <a:xfrm>
            <a:off x="6337588" y="1995019"/>
            <a:ext cx="5454592" cy="4540301"/>
          </a:xfrm>
          <a:prstGeom prst="rect">
            <a:avLst/>
          </a:prstGeom>
        </p:spPr>
      </p:pic>
      <p:sp>
        <p:nvSpPr>
          <p:cNvPr id="162" name="Oval 161">
            <a:extLst>
              <a:ext uri="{FF2B5EF4-FFF2-40B4-BE49-F238E27FC236}">
                <a16:creationId xmlns:a16="http://schemas.microsoft.com/office/drawing/2014/main" id="{A130E47E-9846-4D5B-8CF3-590AB951118A}"/>
              </a:ext>
            </a:extLst>
          </p:cNvPr>
          <p:cNvSpPr/>
          <p:nvPr/>
        </p:nvSpPr>
        <p:spPr>
          <a:xfrm>
            <a:off x="7893655" y="3451948"/>
            <a:ext cx="1276951" cy="23020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84C9C3-6CFD-4ED2-8976-9C090E28298A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00" y="-855"/>
            <a:ext cx="1112400" cy="11118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EADC20-BFBF-4F3A-B953-25764ED7B7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t="55481" r="69719" b="345"/>
          <a:stretch/>
        </p:blipFill>
        <p:spPr>
          <a:xfrm>
            <a:off x="1048931" y="1919253"/>
            <a:ext cx="3815703" cy="21283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3" name="직선 연결선 88">
            <a:extLst>
              <a:ext uri="{FF2B5EF4-FFF2-40B4-BE49-F238E27FC236}">
                <a16:creationId xmlns:a16="http://schemas.microsoft.com/office/drawing/2014/main" id="{FD61CBCA-E0D5-4090-B860-7FAD178796D1}"/>
              </a:ext>
            </a:extLst>
          </p:cNvPr>
          <p:cNvCxnSpPr>
            <a:cxnSpLocks/>
          </p:cNvCxnSpPr>
          <p:nvPr/>
        </p:nvCxnSpPr>
        <p:spPr>
          <a:xfrm>
            <a:off x="278296" y="882596"/>
            <a:ext cx="105405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6A9BA26-D18E-4E00-8D4B-FC8DA4FC3F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7" r="14731" b="28992"/>
          <a:stretch/>
        </p:blipFill>
        <p:spPr>
          <a:xfrm>
            <a:off x="1807116" y="4016492"/>
            <a:ext cx="3230463" cy="25076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563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F8450C-7347-4E08-A4F6-DBFB2CF323A8}"/>
              </a:ext>
            </a:extLst>
          </p:cNvPr>
          <p:cNvSpPr/>
          <p:nvPr/>
        </p:nvSpPr>
        <p:spPr>
          <a:xfrm>
            <a:off x="184214" y="1108588"/>
            <a:ext cx="11512501" cy="3124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600" dirty="0">
                <a:hlinkClick r:id="rId3"/>
              </a:rPr>
              <a:t>https://bit.ly/2PtAmCp</a:t>
            </a:r>
            <a:r>
              <a:rPr lang="en-US" altLang="ko-KR" sz="1600" dirty="0"/>
              <a:t> - </a:t>
            </a:r>
            <a:r>
              <a:rPr lang="en-US" altLang="ko-KR" sz="1600" b="1" dirty="0"/>
              <a:t>Generative Design</a:t>
            </a:r>
          </a:p>
          <a:p>
            <a:pPr>
              <a:lnSpc>
                <a:spcPct val="250000"/>
              </a:lnSpc>
            </a:pPr>
            <a:r>
              <a:rPr lang="en-US" altLang="ko-KR" sz="1600" dirty="0">
                <a:hlinkClick r:id="rId4"/>
              </a:rPr>
              <a:t>https://bit.ly/2RJqaaq</a:t>
            </a:r>
            <a:r>
              <a:rPr lang="en-US" altLang="ko-KR" sz="1600" dirty="0"/>
              <a:t> - </a:t>
            </a:r>
            <a:r>
              <a:rPr lang="en-US" altLang="ko-KR" sz="1600" b="1" dirty="0"/>
              <a:t>Topology Optimization</a:t>
            </a:r>
          </a:p>
          <a:p>
            <a:pPr>
              <a:lnSpc>
                <a:spcPct val="250000"/>
              </a:lnSpc>
            </a:pPr>
            <a:r>
              <a:rPr lang="en-US" altLang="ko-KR" sz="1600" dirty="0">
                <a:hlinkClick r:id="rId5"/>
              </a:rPr>
              <a:t>https://bit.ly/2Rh1xAR</a:t>
            </a:r>
            <a:r>
              <a:rPr lang="en-US" altLang="ko-KR" sz="1600" dirty="0"/>
              <a:t> - </a:t>
            </a:r>
            <a:r>
              <a:rPr lang="en-US" altLang="ko-KR" sz="1600" b="1" dirty="0" err="1"/>
              <a:t>Seong-Je</a:t>
            </a:r>
            <a:r>
              <a:rPr lang="en-US" altLang="ko-KR" sz="1600" b="1" dirty="0"/>
              <a:t> Park, Seoul National University of Science and Technology, "Deposition Strength of Specimens Manufactured Using Fused Deposition Modeling Type 3D Printer" (2016)</a:t>
            </a:r>
            <a:endParaRPr lang="en-US" altLang="ko-KR" sz="1600" dirty="0"/>
          </a:p>
          <a:p>
            <a:pPr>
              <a:lnSpc>
                <a:spcPct val="250000"/>
              </a:lnSpc>
            </a:pPr>
            <a:endParaRPr lang="ko-KR" altLang="en-US" dirty="0"/>
          </a:p>
        </p:txBody>
      </p:sp>
      <p:sp>
        <p:nvSpPr>
          <p:cNvPr id="81" name="직사각형 74">
            <a:extLst>
              <a:ext uri="{FF2B5EF4-FFF2-40B4-BE49-F238E27FC236}">
                <a16:creationId xmlns:a16="http://schemas.microsoft.com/office/drawing/2014/main" id="{72C16B41-41EA-4BC6-900A-88B823D3C6BE}"/>
              </a:ext>
            </a:extLst>
          </p:cNvPr>
          <p:cNvSpPr/>
          <p:nvPr/>
        </p:nvSpPr>
        <p:spPr>
          <a:xfrm>
            <a:off x="0" y="1338"/>
            <a:ext cx="12192000" cy="1089329"/>
          </a:xfrm>
          <a:prstGeom prst="rect">
            <a:avLst/>
          </a:prstGeom>
          <a:gradFill flip="none" rotWithShape="1">
            <a:gsLst>
              <a:gs pos="40789">
                <a:schemeClr val="accent1">
                  <a:lumMod val="75000"/>
                </a:schemeClr>
              </a:gs>
              <a:gs pos="11986">
                <a:srgbClr val="CAD7EE"/>
              </a:gs>
              <a:gs pos="60684">
                <a:srgbClr val="2A4B86">
                  <a:lumMod val="73000"/>
                </a:srgbClr>
              </a:gs>
              <a:gs pos="8000">
                <a:schemeClr val="accent1">
                  <a:lumMod val="5000"/>
                  <a:lumOff val="95000"/>
                  <a:alpha val="57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103">
            <a:extLst>
              <a:ext uri="{FF2B5EF4-FFF2-40B4-BE49-F238E27FC236}">
                <a16:creationId xmlns:a16="http://schemas.microsoft.com/office/drawing/2014/main" id="{C89F3E54-CAE1-4115-925E-72A7841307C9}"/>
              </a:ext>
            </a:extLst>
          </p:cNvPr>
          <p:cNvGrpSpPr/>
          <p:nvPr/>
        </p:nvGrpSpPr>
        <p:grpSpPr>
          <a:xfrm>
            <a:off x="184214" y="186504"/>
            <a:ext cx="2041906" cy="652769"/>
            <a:chOff x="422750" y="154700"/>
            <a:chExt cx="2041906" cy="652769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CDA553D-FC43-4227-940B-B4C28181BF0B}"/>
                </a:ext>
              </a:extLst>
            </p:cNvPr>
            <p:cNvSpPr txBox="1"/>
            <p:nvPr/>
          </p:nvSpPr>
          <p:spPr>
            <a:xfrm>
              <a:off x="1126789" y="154700"/>
              <a:ext cx="5148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참조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76FF506-671E-40DB-92A1-F99C150D7981}"/>
                </a:ext>
              </a:extLst>
            </p:cNvPr>
            <p:cNvSpPr txBox="1"/>
            <p:nvPr/>
          </p:nvSpPr>
          <p:spPr>
            <a:xfrm>
              <a:off x="422750" y="161138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11</a:t>
              </a:r>
              <a:endParaRPr lang="ko-KR" altLang="en-US" sz="36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C1936E8-3064-4902-9F04-3C50063E5694}"/>
                </a:ext>
              </a:extLst>
            </p:cNvPr>
            <p:cNvSpPr txBox="1"/>
            <p:nvPr/>
          </p:nvSpPr>
          <p:spPr>
            <a:xfrm>
              <a:off x="1126789" y="434295"/>
              <a:ext cx="1337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Reference</a:t>
              </a:r>
              <a:endParaRPr lang="ko-KR" altLang="en-US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24B267E-0B77-4E9A-8064-E7A49147F004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00" y="-855"/>
            <a:ext cx="1112400" cy="1111853"/>
          </a:xfrm>
          <a:prstGeom prst="rect">
            <a:avLst/>
          </a:prstGeom>
        </p:spPr>
      </p:pic>
      <p:cxnSp>
        <p:nvCxnSpPr>
          <p:cNvPr id="10" name="직선 연결선 88">
            <a:extLst>
              <a:ext uri="{FF2B5EF4-FFF2-40B4-BE49-F238E27FC236}">
                <a16:creationId xmlns:a16="http://schemas.microsoft.com/office/drawing/2014/main" id="{2C37B450-06EA-4802-A6EF-031B7CFDF04B}"/>
              </a:ext>
            </a:extLst>
          </p:cNvPr>
          <p:cNvCxnSpPr>
            <a:cxnSpLocks/>
          </p:cNvCxnSpPr>
          <p:nvPr/>
        </p:nvCxnSpPr>
        <p:spPr>
          <a:xfrm>
            <a:off x="278296" y="882596"/>
            <a:ext cx="105405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734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EEC6AE9-1F4F-4A9E-B312-5A713D8E9B4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6"/>
          <a:stretch/>
        </p:blipFill>
        <p:spPr>
          <a:xfrm>
            <a:off x="0" y="-3689"/>
            <a:ext cx="7267270" cy="19518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B682EF-37BE-41E3-B770-DAF473300D9A}"/>
              </a:ext>
            </a:extLst>
          </p:cNvPr>
          <p:cNvSpPr txBox="1"/>
          <p:nvPr/>
        </p:nvSpPr>
        <p:spPr>
          <a:xfrm>
            <a:off x="8748502" y="299619"/>
            <a:ext cx="1766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Contents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6E4429-BDBE-4742-BBE9-AF652A8117EC}"/>
              </a:ext>
            </a:extLst>
          </p:cNvPr>
          <p:cNvSpPr/>
          <p:nvPr/>
        </p:nvSpPr>
        <p:spPr>
          <a:xfrm>
            <a:off x="7444668" y="934005"/>
            <a:ext cx="4246284" cy="636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1DE1D38-43C0-4CA2-A74A-11A922BBD17C}"/>
              </a:ext>
            </a:extLst>
          </p:cNvPr>
          <p:cNvCxnSpPr>
            <a:cxnSpLocks/>
            <a:stCxn id="27" idx="0"/>
            <a:endCxn id="36" idx="4"/>
          </p:cNvCxnSpPr>
          <p:nvPr/>
        </p:nvCxnSpPr>
        <p:spPr>
          <a:xfrm>
            <a:off x="7597599" y="1133441"/>
            <a:ext cx="10483" cy="5240213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85358DA-6495-4BE6-95B0-4785C42D9C3A}"/>
              </a:ext>
            </a:extLst>
          </p:cNvPr>
          <p:cNvGrpSpPr/>
          <p:nvPr/>
        </p:nvGrpSpPr>
        <p:grpSpPr>
          <a:xfrm>
            <a:off x="7464410" y="1078134"/>
            <a:ext cx="2421227" cy="369332"/>
            <a:chOff x="7404647" y="2896609"/>
            <a:chExt cx="2421227" cy="369332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41D31DE-3F59-4E6C-BE89-C615630E713C}"/>
                </a:ext>
              </a:extLst>
            </p:cNvPr>
            <p:cNvSpPr/>
            <p:nvPr/>
          </p:nvSpPr>
          <p:spPr>
            <a:xfrm>
              <a:off x="7404647" y="2951916"/>
              <a:ext cx="266377" cy="2663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000BF5-4D2E-48AB-ACEF-BB977D536FEE}"/>
                </a:ext>
              </a:extLst>
            </p:cNvPr>
            <p:cNvSpPr txBox="1"/>
            <p:nvPr/>
          </p:nvSpPr>
          <p:spPr>
            <a:xfrm>
              <a:off x="7959337" y="2896609"/>
              <a:ext cx="1866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Design Concept</a:t>
              </a:r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2BA475E-5B43-4AE8-84A0-03FE0A34150D}"/>
              </a:ext>
            </a:extLst>
          </p:cNvPr>
          <p:cNvGrpSpPr/>
          <p:nvPr/>
        </p:nvGrpSpPr>
        <p:grpSpPr>
          <a:xfrm>
            <a:off x="7462761" y="1574024"/>
            <a:ext cx="4222489" cy="646331"/>
            <a:chOff x="7404647" y="4205082"/>
            <a:chExt cx="4222489" cy="646331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1DBA482-3C1B-4701-B1EE-CEA8CB72C3A6}"/>
                </a:ext>
              </a:extLst>
            </p:cNvPr>
            <p:cNvSpPr/>
            <p:nvPr/>
          </p:nvSpPr>
          <p:spPr>
            <a:xfrm>
              <a:off x="7404647" y="4260389"/>
              <a:ext cx="266377" cy="2663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E9FBFE-7991-4A74-A009-7B62F1C2174E}"/>
                </a:ext>
              </a:extLst>
            </p:cNvPr>
            <p:cNvSpPr txBox="1"/>
            <p:nvPr/>
          </p:nvSpPr>
          <p:spPr>
            <a:xfrm>
              <a:off x="7959337" y="4205082"/>
              <a:ext cx="36677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Generative Design</a:t>
              </a:r>
            </a:p>
            <a:p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           vs Topology Optimization</a:t>
              </a:r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A104C3C-0F25-4D69-B9BF-63236D6ABECD}"/>
              </a:ext>
            </a:extLst>
          </p:cNvPr>
          <p:cNvGrpSpPr/>
          <p:nvPr/>
        </p:nvGrpSpPr>
        <p:grpSpPr>
          <a:xfrm>
            <a:off x="7474893" y="6051970"/>
            <a:ext cx="1781949" cy="369332"/>
            <a:chOff x="7404647" y="5616510"/>
            <a:chExt cx="1781949" cy="36933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DC5284E-200C-48F7-8C0F-BDE6E139C2B7}"/>
                </a:ext>
              </a:extLst>
            </p:cNvPr>
            <p:cNvSpPr/>
            <p:nvPr/>
          </p:nvSpPr>
          <p:spPr>
            <a:xfrm>
              <a:off x="7404647" y="5671817"/>
              <a:ext cx="266377" cy="2663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E92C5E-E16F-4AD5-A4D6-719A7EE16461}"/>
                </a:ext>
              </a:extLst>
            </p:cNvPr>
            <p:cNvSpPr txBox="1"/>
            <p:nvPr/>
          </p:nvSpPr>
          <p:spPr>
            <a:xfrm>
              <a:off x="7959337" y="5616510"/>
              <a:ext cx="1227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Reference</a:t>
              </a:r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7F8FC0B-E2F5-4F6C-AE29-B2D3CA604989}"/>
              </a:ext>
            </a:extLst>
          </p:cNvPr>
          <p:cNvGrpSpPr/>
          <p:nvPr/>
        </p:nvGrpSpPr>
        <p:grpSpPr>
          <a:xfrm>
            <a:off x="7466148" y="3260000"/>
            <a:ext cx="2352875" cy="369332"/>
            <a:chOff x="7404647" y="5616510"/>
            <a:chExt cx="2352875" cy="369332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52E72EF-307C-43C9-82C7-D585087FBE65}"/>
                </a:ext>
              </a:extLst>
            </p:cNvPr>
            <p:cNvSpPr/>
            <p:nvPr/>
          </p:nvSpPr>
          <p:spPr>
            <a:xfrm>
              <a:off x="7404647" y="5671817"/>
              <a:ext cx="266377" cy="2663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C203C5C-7C87-47C0-9BB5-BFCE6CB63008}"/>
                </a:ext>
              </a:extLst>
            </p:cNvPr>
            <p:cNvSpPr txBox="1"/>
            <p:nvPr/>
          </p:nvSpPr>
          <p:spPr>
            <a:xfrm>
              <a:off x="7959337" y="5616510"/>
              <a:ext cx="1798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Assembly Parts</a:t>
              </a:r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32" name="그룹 39">
            <a:extLst>
              <a:ext uri="{FF2B5EF4-FFF2-40B4-BE49-F238E27FC236}">
                <a16:creationId xmlns:a16="http://schemas.microsoft.com/office/drawing/2014/main" id="{70809FDD-2564-4791-9E40-5EBD3FA6900E}"/>
              </a:ext>
            </a:extLst>
          </p:cNvPr>
          <p:cNvGrpSpPr/>
          <p:nvPr/>
        </p:nvGrpSpPr>
        <p:grpSpPr>
          <a:xfrm>
            <a:off x="7468713" y="3721845"/>
            <a:ext cx="2870260" cy="369332"/>
            <a:chOff x="7404647" y="2896609"/>
            <a:chExt cx="2870260" cy="369332"/>
          </a:xfrm>
        </p:grpSpPr>
        <p:sp>
          <p:nvSpPr>
            <p:cNvPr id="35" name="타원 26">
              <a:extLst>
                <a:ext uri="{FF2B5EF4-FFF2-40B4-BE49-F238E27FC236}">
                  <a16:creationId xmlns:a16="http://schemas.microsoft.com/office/drawing/2014/main" id="{A0C6744F-C709-4ABE-8624-960ACA5D6603}"/>
                </a:ext>
              </a:extLst>
            </p:cNvPr>
            <p:cNvSpPr/>
            <p:nvPr/>
          </p:nvSpPr>
          <p:spPr>
            <a:xfrm>
              <a:off x="7404647" y="2951916"/>
              <a:ext cx="266377" cy="2663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7319D2-A39F-468D-8D17-DF87CCF275C6}"/>
                </a:ext>
              </a:extLst>
            </p:cNvPr>
            <p:cNvSpPr txBox="1"/>
            <p:nvPr/>
          </p:nvSpPr>
          <p:spPr>
            <a:xfrm>
              <a:off x="7959337" y="2896609"/>
              <a:ext cx="2315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Connection of Beam</a:t>
              </a:r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39" name="그룹 39">
            <a:extLst>
              <a:ext uri="{FF2B5EF4-FFF2-40B4-BE49-F238E27FC236}">
                <a16:creationId xmlns:a16="http://schemas.microsoft.com/office/drawing/2014/main" id="{79AE8460-2A61-4F16-8D28-94D7A2B6033B}"/>
              </a:ext>
            </a:extLst>
          </p:cNvPr>
          <p:cNvGrpSpPr/>
          <p:nvPr/>
        </p:nvGrpSpPr>
        <p:grpSpPr>
          <a:xfrm>
            <a:off x="7463134" y="2322597"/>
            <a:ext cx="4206074" cy="369332"/>
            <a:chOff x="7404647" y="2896609"/>
            <a:chExt cx="4206074" cy="369332"/>
          </a:xfrm>
        </p:grpSpPr>
        <p:sp>
          <p:nvSpPr>
            <p:cNvPr id="43" name="타원 26">
              <a:extLst>
                <a:ext uri="{FF2B5EF4-FFF2-40B4-BE49-F238E27FC236}">
                  <a16:creationId xmlns:a16="http://schemas.microsoft.com/office/drawing/2014/main" id="{269C5697-E151-4A20-8457-895781086CDD}"/>
                </a:ext>
              </a:extLst>
            </p:cNvPr>
            <p:cNvSpPr/>
            <p:nvPr/>
          </p:nvSpPr>
          <p:spPr>
            <a:xfrm>
              <a:off x="7404647" y="2951916"/>
              <a:ext cx="266377" cy="2663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1DC07D9-5B48-4B24-8FA5-438E1D4947F5}"/>
                </a:ext>
              </a:extLst>
            </p:cNvPr>
            <p:cNvSpPr txBox="1"/>
            <p:nvPr/>
          </p:nvSpPr>
          <p:spPr>
            <a:xfrm>
              <a:off x="7959337" y="2896609"/>
              <a:ext cx="3651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Process of Topology Optimization</a:t>
              </a:r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66" name="그룹 47">
            <a:extLst>
              <a:ext uri="{FF2B5EF4-FFF2-40B4-BE49-F238E27FC236}">
                <a16:creationId xmlns:a16="http://schemas.microsoft.com/office/drawing/2014/main" id="{55ED194E-4D69-4559-AE13-3B45E38E25CA}"/>
              </a:ext>
            </a:extLst>
          </p:cNvPr>
          <p:cNvGrpSpPr/>
          <p:nvPr/>
        </p:nvGrpSpPr>
        <p:grpSpPr>
          <a:xfrm>
            <a:off x="7472265" y="4666777"/>
            <a:ext cx="2813257" cy="369332"/>
            <a:chOff x="7404647" y="5616510"/>
            <a:chExt cx="2813257" cy="369332"/>
          </a:xfrm>
        </p:grpSpPr>
        <p:sp>
          <p:nvSpPr>
            <p:cNvPr id="67" name="타원 48">
              <a:extLst>
                <a:ext uri="{FF2B5EF4-FFF2-40B4-BE49-F238E27FC236}">
                  <a16:creationId xmlns:a16="http://schemas.microsoft.com/office/drawing/2014/main" id="{2AF7804B-196E-4557-A7A6-C7DF1A8F3C40}"/>
                </a:ext>
              </a:extLst>
            </p:cNvPr>
            <p:cNvSpPr/>
            <p:nvPr/>
          </p:nvSpPr>
          <p:spPr>
            <a:xfrm>
              <a:off x="7404647" y="5671817"/>
              <a:ext cx="266377" cy="2663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144A2ED-46C6-43D8-B0ED-585F4D85C1E1}"/>
                </a:ext>
              </a:extLst>
            </p:cNvPr>
            <p:cNvSpPr txBox="1"/>
            <p:nvPr/>
          </p:nvSpPr>
          <p:spPr>
            <a:xfrm>
              <a:off x="7959337" y="5616510"/>
              <a:ext cx="2258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Deposition Direction</a:t>
              </a:r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69" name="그룹 47">
            <a:extLst>
              <a:ext uri="{FF2B5EF4-FFF2-40B4-BE49-F238E27FC236}">
                <a16:creationId xmlns:a16="http://schemas.microsoft.com/office/drawing/2014/main" id="{48AB1704-B37E-4918-97B8-516E71C1535A}"/>
              </a:ext>
            </a:extLst>
          </p:cNvPr>
          <p:cNvGrpSpPr/>
          <p:nvPr/>
        </p:nvGrpSpPr>
        <p:grpSpPr>
          <a:xfrm>
            <a:off x="7472464" y="5140244"/>
            <a:ext cx="4315271" cy="369332"/>
            <a:chOff x="7404647" y="5616510"/>
            <a:chExt cx="4315271" cy="369332"/>
          </a:xfrm>
        </p:grpSpPr>
        <p:sp>
          <p:nvSpPr>
            <p:cNvPr id="70" name="타원 48">
              <a:extLst>
                <a:ext uri="{FF2B5EF4-FFF2-40B4-BE49-F238E27FC236}">
                  <a16:creationId xmlns:a16="http://schemas.microsoft.com/office/drawing/2014/main" id="{9CA5143C-1668-41D1-B49F-E34B7702D163}"/>
                </a:ext>
              </a:extLst>
            </p:cNvPr>
            <p:cNvSpPr/>
            <p:nvPr/>
          </p:nvSpPr>
          <p:spPr>
            <a:xfrm>
              <a:off x="7404647" y="5671817"/>
              <a:ext cx="266377" cy="2663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4BD1D6F-DDB1-4D50-A9AA-FA402FC55EB1}"/>
                </a:ext>
              </a:extLst>
            </p:cNvPr>
            <p:cNvSpPr txBox="1"/>
            <p:nvPr/>
          </p:nvSpPr>
          <p:spPr>
            <a:xfrm>
              <a:off x="7959337" y="5616510"/>
              <a:ext cx="3760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Application of Deposition Direction</a:t>
              </a:r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72" name="그룹 39">
            <a:extLst>
              <a:ext uri="{FF2B5EF4-FFF2-40B4-BE49-F238E27FC236}">
                <a16:creationId xmlns:a16="http://schemas.microsoft.com/office/drawing/2014/main" id="{58C4E81B-B16E-4255-92B0-E9DF07A2A65F}"/>
              </a:ext>
            </a:extLst>
          </p:cNvPr>
          <p:cNvGrpSpPr/>
          <p:nvPr/>
        </p:nvGrpSpPr>
        <p:grpSpPr>
          <a:xfrm>
            <a:off x="7462761" y="2796429"/>
            <a:ext cx="4117653" cy="369332"/>
            <a:chOff x="7404647" y="2896609"/>
            <a:chExt cx="4117653" cy="369332"/>
          </a:xfrm>
        </p:grpSpPr>
        <p:sp>
          <p:nvSpPr>
            <p:cNvPr id="73" name="타원 26">
              <a:extLst>
                <a:ext uri="{FF2B5EF4-FFF2-40B4-BE49-F238E27FC236}">
                  <a16:creationId xmlns:a16="http://schemas.microsoft.com/office/drawing/2014/main" id="{8F02C438-D7B9-434E-BD5D-157FBED0BBA6}"/>
                </a:ext>
              </a:extLst>
            </p:cNvPr>
            <p:cNvSpPr/>
            <p:nvPr/>
          </p:nvSpPr>
          <p:spPr>
            <a:xfrm>
              <a:off x="7404647" y="2951916"/>
              <a:ext cx="266377" cy="2663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96B7C9-61AF-434C-8381-D00EE5D7066A}"/>
                </a:ext>
              </a:extLst>
            </p:cNvPr>
            <p:cNvSpPr txBox="1"/>
            <p:nvPr/>
          </p:nvSpPr>
          <p:spPr>
            <a:xfrm>
              <a:off x="7959337" y="2896609"/>
              <a:ext cx="3562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Modification (Ansys </a:t>
              </a:r>
              <a:r>
                <a:rPr lang="en-US" altLang="ko-KR" dirty="0" err="1">
                  <a:latin typeface="-윤고딕330" panose="02030504000101010101" pitchFamily="18" charset="-127"/>
                  <a:ea typeface="-윤고딕330" panose="02030504000101010101" pitchFamily="18" charset="-127"/>
                </a:rPr>
                <a:t>Spaceclaim</a:t>
              </a:r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75" name="그룹 39">
            <a:extLst>
              <a:ext uri="{FF2B5EF4-FFF2-40B4-BE49-F238E27FC236}">
                <a16:creationId xmlns:a16="http://schemas.microsoft.com/office/drawing/2014/main" id="{42E98160-F42A-4AFB-A7E8-33ABF0CC7247}"/>
              </a:ext>
            </a:extLst>
          </p:cNvPr>
          <p:cNvGrpSpPr/>
          <p:nvPr/>
        </p:nvGrpSpPr>
        <p:grpSpPr>
          <a:xfrm>
            <a:off x="7476806" y="5598015"/>
            <a:ext cx="3935359" cy="369332"/>
            <a:chOff x="7404647" y="2896609"/>
            <a:chExt cx="3935359" cy="369332"/>
          </a:xfrm>
        </p:grpSpPr>
        <p:sp>
          <p:nvSpPr>
            <p:cNvPr id="76" name="타원 26">
              <a:extLst>
                <a:ext uri="{FF2B5EF4-FFF2-40B4-BE49-F238E27FC236}">
                  <a16:creationId xmlns:a16="http://schemas.microsoft.com/office/drawing/2014/main" id="{5E6770C8-501C-419F-BD69-17E139FAC5B6}"/>
                </a:ext>
              </a:extLst>
            </p:cNvPr>
            <p:cNvSpPr/>
            <p:nvPr/>
          </p:nvSpPr>
          <p:spPr>
            <a:xfrm>
              <a:off x="7404647" y="2951916"/>
              <a:ext cx="266377" cy="2663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09AFECC-B0FD-4C7B-988C-E8093DF5EA1C}"/>
                </a:ext>
              </a:extLst>
            </p:cNvPr>
            <p:cNvSpPr txBox="1"/>
            <p:nvPr/>
          </p:nvSpPr>
          <p:spPr>
            <a:xfrm>
              <a:off x="7959337" y="2896609"/>
              <a:ext cx="3380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Alteration from Idea proposals </a:t>
              </a:r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44" name="그룹 41">
            <a:extLst>
              <a:ext uri="{FF2B5EF4-FFF2-40B4-BE49-F238E27FC236}">
                <a16:creationId xmlns:a16="http://schemas.microsoft.com/office/drawing/2014/main" id="{516013DC-EBF7-41AE-8FDC-13003AD3FDBB}"/>
              </a:ext>
            </a:extLst>
          </p:cNvPr>
          <p:cNvGrpSpPr/>
          <p:nvPr/>
        </p:nvGrpSpPr>
        <p:grpSpPr>
          <a:xfrm>
            <a:off x="7469057" y="4175769"/>
            <a:ext cx="2571589" cy="369332"/>
            <a:chOff x="7404647" y="5616510"/>
            <a:chExt cx="2571589" cy="369332"/>
          </a:xfrm>
        </p:grpSpPr>
        <p:sp>
          <p:nvSpPr>
            <p:cNvPr id="46" name="타원 35">
              <a:extLst>
                <a:ext uri="{FF2B5EF4-FFF2-40B4-BE49-F238E27FC236}">
                  <a16:creationId xmlns:a16="http://schemas.microsoft.com/office/drawing/2014/main" id="{824E759F-0737-42B7-A5EB-1F916FF329EE}"/>
                </a:ext>
              </a:extLst>
            </p:cNvPr>
            <p:cNvSpPr/>
            <p:nvPr/>
          </p:nvSpPr>
          <p:spPr>
            <a:xfrm>
              <a:off x="7404647" y="5671817"/>
              <a:ext cx="266377" cy="2663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31D8B36-CF51-43D0-B605-2913060F6B00}"/>
                </a:ext>
              </a:extLst>
            </p:cNvPr>
            <p:cNvSpPr txBox="1"/>
            <p:nvPr/>
          </p:nvSpPr>
          <p:spPr>
            <a:xfrm>
              <a:off x="7959337" y="5616510"/>
              <a:ext cx="2016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Assembly Results</a:t>
              </a:r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4A9963E-88B3-40B4-A47F-E2DB596C192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" t="11241" r="8517" b="20596"/>
          <a:stretch/>
        </p:blipFill>
        <p:spPr>
          <a:xfrm>
            <a:off x="0" y="4494198"/>
            <a:ext cx="7267270" cy="2363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A7CB9-744A-4A01-82D8-502C8C14F1ED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1557"/>
            <a:ext cx="7251700" cy="22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28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E4132E4-E292-42BA-9F6E-04F711602198}"/>
              </a:ext>
            </a:extLst>
          </p:cNvPr>
          <p:cNvSpPr/>
          <p:nvPr/>
        </p:nvSpPr>
        <p:spPr>
          <a:xfrm>
            <a:off x="6766381" y="3207224"/>
            <a:ext cx="4860269" cy="3851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C897D9-9B25-4F03-8649-C75DEE9E5DD4}"/>
              </a:ext>
            </a:extLst>
          </p:cNvPr>
          <p:cNvSpPr/>
          <p:nvPr/>
        </p:nvSpPr>
        <p:spPr>
          <a:xfrm>
            <a:off x="5598995" y="2108835"/>
            <a:ext cx="4565630" cy="55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정해진 규격 하에 </a:t>
            </a:r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3D Printing</a:t>
            </a: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을 이용하여 교량을 제작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시험기를 이용하여 교량 전체 무게 대비 하중의 비 심사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4DA0BD56-8529-4735-A065-E2B77A4930DD}"/>
              </a:ext>
            </a:extLst>
          </p:cNvPr>
          <p:cNvCxnSpPr>
            <a:cxnSpLocks/>
          </p:cNvCxnSpPr>
          <p:nvPr/>
        </p:nvCxnSpPr>
        <p:spPr>
          <a:xfrm>
            <a:off x="369182" y="2868544"/>
            <a:ext cx="11433684" cy="3931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6CCB3066-0D80-4935-BAD0-30812F0F5646}"/>
              </a:ext>
            </a:extLst>
          </p:cNvPr>
          <p:cNvGrpSpPr/>
          <p:nvPr/>
        </p:nvGrpSpPr>
        <p:grpSpPr>
          <a:xfrm>
            <a:off x="396256" y="2966070"/>
            <a:ext cx="1790626" cy="307777"/>
            <a:chOff x="577885" y="1889496"/>
            <a:chExt cx="1790626" cy="30777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0E77B46-4292-4B78-B31B-5690F038886B}"/>
                </a:ext>
              </a:extLst>
            </p:cNvPr>
            <p:cNvSpPr txBox="1"/>
            <p:nvPr/>
          </p:nvSpPr>
          <p:spPr>
            <a:xfrm>
              <a:off x="701067" y="1889496"/>
              <a:ext cx="16674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95-Black" panose="020B0A00000000000000" pitchFamily="34" charset="0"/>
                  <a:ea typeface="-윤고딕360" panose="02030504000101010101" pitchFamily="18" charset="-127"/>
                </a:rPr>
                <a:t>Design Concept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95-Black" panose="020B0A00000000000000" pitchFamily="34" charset="0"/>
                <a:ea typeface="-윤고딕360" panose="02030504000101010101" pitchFamily="18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56F6D2B-76F0-49D7-8149-C17F15C03495}"/>
                </a:ext>
              </a:extLst>
            </p:cNvPr>
            <p:cNvSpPr/>
            <p:nvPr/>
          </p:nvSpPr>
          <p:spPr>
            <a:xfrm>
              <a:off x="577885" y="1935415"/>
              <a:ext cx="123182" cy="23454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D87DEE3-0544-408E-853F-E9CEF3663AC5}"/>
              </a:ext>
            </a:extLst>
          </p:cNvPr>
          <p:cNvGrpSpPr/>
          <p:nvPr/>
        </p:nvGrpSpPr>
        <p:grpSpPr>
          <a:xfrm>
            <a:off x="5569684" y="1393626"/>
            <a:ext cx="4565673" cy="648818"/>
            <a:chOff x="339280" y="1321309"/>
            <a:chExt cx="4565673" cy="648818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01955AC-DE69-42AE-B7EA-C20C5E866926}"/>
                </a:ext>
              </a:extLst>
            </p:cNvPr>
            <p:cNvSpPr txBox="1"/>
            <p:nvPr/>
          </p:nvSpPr>
          <p:spPr>
            <a:xfrm>
              <a:off x="368591" y="1321309"/>
              <a:ext cx="24558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5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Objective of Competition</a:t>
              </a:r>
              <a:endParaRPr lang="ko-KR" altLang="en-US" sz="1600" dirty="0">
                <a:solidFill>
                  <a:schemeClr val="accent5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B229E47-30A2-4C17-A0A3-934120480A49}"/>
                </a:ext>
              </a:extLst>
            </p:cNvPr>
            <p:cNvSpPr txBox="1"/>
            <p:nvPr/>
          </p:nvSpPr>
          <p:spPr>
            <a:xfrm>
              <a:off x="339280" y="1600795"/>
              <a:ext cx="4565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다리 구조 설계 및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3D Printing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을 이용한 제작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93F45B58-3017-4E03-A277-ADE1C19D5743}"/>
              </a:ext>
            </a:extLst>
          </p:cNvPr>
          <p:cNvGrpSpPr/>
          <p:nvPr/>
        </p:nvGrpSpPr>
        <p:grpSpPr>
          <a:xfrm>
            <a:off x="6769357" y="3691399"/>
            <a:ext cx="2496561" cy="573812"/>
            <a:chOff x="3081155" y="2491205"/>
            <a:chExt cx="2496561" cy="573812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1A8B6BA-00E5-496C-B8BF-2BA547D83FB8}"/>
                </a:ext>
              </a:extLst>
            </p:cNvPr>
            <p:cNvSpPr/>
            <p:nvPr/>
          </p:nvSpPr>
          <p:spPr>
            <a:xfrm>
              <a:off x="3081155" y="2491205"/>
              <a:ext cx="2496561" cy="5738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9A574EB-F8A5-4DAB-BBAC-E9D698D54046}"/>
                </a:ext>
              </a:extLst>
            </p:cNvPr>
            <p:cNvSpPr txBox="1"/>
            <p:nvPr/>
          </p:nvSpPr>
          <p:spPr>
            <a:xfrm>
              <a:off x="3115865" y="2548745"/>
              <a:ext cx="2427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-윤고딕330" panose="02030504000101010101" pitchFamily="18" charset="-127"/>
                  <a:ea typeface="문체부 제목 돋음체" panose="020B0609000101010101" pitchFamily="49" charset="-127"/>
                </a:rPr>
                <a:t>시제품의 제작 과정에서 소요되는 경제적</a:t>
              </a:r>
              <a:r>
                <a:rPr lang="en-US" altLang="ko-KR" sz="1200" dirty="0">
                  <a:latin typeface="-윤고딕330" panose="02030504000101010101" pitchFamily="18" charset="-127"/>
                  <a:ea typeface="문체부 제목 돋음체" panose="020B0609000101010101" pitchFamily="49" charset="-127"/>
                </a:rPr>
                <a:t>, </a:t>
              </a:r>
              <a:r>
                <a:rPr lang="ko-KR" altLang="en-US" sz="1200" dirty="0">
                  <a:latin typeface="-윤고딕330" panose="02030504000101010101" pitchFamily="18" charset="-127"/>
                  <a:ea typeface="문체부 제목 돋음체" panose="020B0609000101010101" pitchFamily="49" charset="-127"/>
                </a:rPr>
                <a:t>시간적 비용을 절약</a:t>
              </a:r>
              <a:endParaRPr lang="en-US" altLang="ko-KR" sz="1200" dirty="0">
                <a:solidFill>
                  <a:srgbClr val="C00000"/>
                </a:solidFill>
                <a:latin typeface="-윤고딕330" panose="02030504000101010101" pitchFamily="18" charset="-127"/>
                <a:ea typeface="문체부 제목 돋음체" panose="020B0609000101010101" pitchFamily="49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BB27132-F9A8-49FD-AE60-191ED27C5CA7}"/>
              </a:ext>
            </a:extLst>
          </p:cNvPr>
          <p:cNvGrpSpPr/>
          <p:nvPr/>
        </p:nvGrpSpPr>
        <p:grpSpPr>
          <a:xfrm>
            <a:off x="9260329" y="3687615"/>
            <a:ext cx="2427140" cy="573812"/>
            <a:chOff x="6691684" y="1852747"/>
            <a:chExt cx="2427140" cy="573812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C8453EDD-4960-4331-A2E3-7C55547E83F8}"/>
                </a:ext>
              </a:extLst>
            </p:cNvPr>
            <p:cNvSpPr/>
            <p:nvPr/>
          </p:nvSpPr>
          <p:spPr>
            <a:xfrm>
              <a:off x="6748388" y="1852747"/>
              <a:ext cx="2309617" cy="5738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51F2A15F-E8A4-41AE-8A71-6C65E7FB312C}"/>
                </a:ext>
              </a:extLst>
            </p:cNvPr>
            <p:cNvSpPr txBox="1"/>
            <p:nvPr/>
          </p:nvSpPr>
          <p:spPr>
            <a:xfrm>
              <a:off x="6691684" y="1904835"/>
              <a:ext cx="2427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  <a:r>
                <a:rPr lang="ko-KR" altLang="en-US" sz="1200" dirty="0">
                  <a:latin typeface="-윤고딕330" panose="02030504000101010101" pitchFamily="18" charset="-127"/>
                  <a:ea typeface="문체부 제목 돋음체" panose="020B0609000101010101" pitchFamily="49" charset="-127"/>
                </a:rPr>
                <a:t>주요 활동 분야가 각 산업 분야에서의 완제품 생산까지 확대</a:t>
              </a:r>
              <a:endParaRPr lang="en-US" altLang="ko-KR" sz="1200" dirty="0">
                <a:latin typeface="-윤고딕330" panose="02030504000101010101" pitchFamily="18" charset="-127"/>
                <a:ea typeface="문체부 제목 돋음체" panose="020B0609000101010101" pitchFamily="49" charset="-127"/>
              </a:endParaRPr>
            </a:p>
          </p:txBody>
        </p:sp>
      </p:grpSp>
      <p:sp>
        <p:nvSpPr>
          <p:cNvPr id="168" name="텍스트 상자 114">
            <a:extLst>
              <a:ext uri="{FF2B5EF4-FFF2-40B4-BE49-F238E27FC236}">
                <a16:creationId xmlns:a16="http://schemas.microsoft.com/office/drawing/2014/main" id="{16E5B932-AE09-4798-A860-467A441C0F4C}"/>
              </a:ext>
            </a:extLst>
          </p:cNvPr>
          <p:cNvSpPr txBox="1"/>
          <p:nvPr/>
        </p:nvSpPr>
        <p:spPr>
          <a:xfrm>
            <a:off x="6722636" y="3269881"/>
            <a:ext cx="4979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latin typeface="-윤고딕330" panose="02030504000101010101" pitchFamily="18" charset="-127"/>
                <a:ea typeface="문체부 제목 돋음체" panose="020B0609000101010101" pitchFamily="49" charset="-127"/>
                <a:cs typeface="Nanum Gothic" charset="-127"/>
              </a:rPr>
              <a:t>“3D Printing</a:t>
            </a:r>
            <a:r>
              <a:rPr kumimoji="1"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  <a:cs typeface="Nanum Gothic" charset="-127"/>
              </a:rPr>
              <a:t>은 형상 아이디어를 단기간에 </a:t>
            </a:r>
            <a:r>
              <a:rPr kumimoji="1" lang="en-US" altLang="ko-KR" sz="1100" dirty="0">
                <a:latin typeface="-윤고딕330" panose="02030504000101010101" pitchFamily="18" charset="-127"/>
                <a:ea typeface="문체부 제목 돋음체" panose="020B0609000101010101" pitchFamily="49" charset="-127"/>
                <a:cs typeface="Nanum Gothic" charset="-127"/>
              </a:rPr>
              <a:t>3</a:t>
            </a:r>
            <a:r>
              <a:rPr kumimoji="1"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  <a:cs typeface="Nanum Gothic" charset="-127"/>
              </a:rPr>
              <a:t>차원 형상으로 구현하는 기술</a:t>
            </a:r>
            <a:r>
              <a:rPr kumimoji="1" lang="en-US" altLang="ko-KR" sz="1100" dirty="0">
                <a:latin typeface="-윤고딕330" panose="02030504000101010101" pitchFamily="18" charset="-127"/>
                <a:ea typeface="문체부 제목 돋음체" panose="020B0609000101010101" pitchFamily="49" charset="-127"/>
                <a:cs typeface="Nanum Gothic" charset="-127"/>
              </a:rPr>
              <a:t>”</a:t>
            </a:r>
            <a:endParaRPr kumimoji="1" lang="ko-KR" altLang="en-US" sz="1100" dirty="0">
              <a:latin typeface="-윤고딕330" panose="02030504000101010101" pitchFamily="18" charset="-127"/>
              <a:ea typeface="문체부 제목 돋음체" panose="020B0609000101010101" pitchFamily="49" charset="-127"/>
              <a:cs typeface="Nanum Gothic" charset="-127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B6C5899-31AE-41B4-B933-E91B023D04FC}"/>
              </a:ext>
            </a:extLst>
          </p:cNvPr>
          <p:cNvSpPr txBox="1"/>
          <p:nvPr/>
        </p:nvSpPr>
        <p:spPr>
          <a:xfrm>
            <a:off x="743474" y="3668570"/>
            <a:ext cx="2098651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Warren Truss , Arch(Doubled)</a:t>
            </a:r>
            <a:endParaRPr lang="ko-KR" altLang="en-US" sz="11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83ECE0B6-F752-4379-87F6-D16A44636DC9}"/>
              </a:ext>
            </a:extLst>
          </p:cNvPr>
          <p:cNvCxnSpPr>
            <a:cxnSpLocks/>
          </p:cNvCxnSpPr>
          <p:nvPr/>
        </p:nvCxnSpPr>
        <p:spPr>
          <a:xfrm>
            <a:off x="6597086" y="3186752"/>
            <a:ext cx="0" cy="34119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1C02C106-6072-4299-A6D8-B2590E03ECAA}"/>
              </a:ext>
            </a:extLst>
          </p:cNvPr>
          <p:cNvSpPr txBox="1"/>
          <p:nvPr/>
        </p:nvSpPr>
        <p:spPr>
          <a:xfrm>
            <a:off x="658800" y="3335718"/>
            <a:ext cx="2269502" cy="2616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Shape of Bridge </a:t>
            </a:r>
            <a:endParaRPr lang="ko-KR" altLang="en-US" sz="11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5661FBD-3566-4453-91FD-A3719C582551}"/>
              </a:ext>
            </a:extLst>
          </p:cNvPr>
          <p:cNvSpPr txBox="1"/>
          <p:nvPr/>
        </p:nvSpPr>
        <p:spPr>
          <a:xfrm>
            <a:off x="3896206" y="3324703"/>
            <a:ext cx="2063184" cy="2616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Topology Optimization</a:t>
            </a:r>
            <a:endParaRPr lang="ko-KR" altLang="en-US" sz="11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D0F3C6-7F5F-4C97-AF93-C8EBBB00C9CC}"/>
              </a:ext>
            </a:extLst>
          </p:cNvPr>
          <p:cNvSpPr/>
          <p:nvPr/>
        </p:nvSpPr>
        <p:spPr>
          <a:xfrm>
            <a:off x="6804067" y="4382985"/>
            <a:ext cx="942938" cy="57381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5A8CE59E-3BA2-4471-A7EF-0201597D5504}"/>
              </a:ext>
            </a:extLst>
          </p:cNvPr>
          <p:cNvSpPr/>
          <p:nvPr/>
        </p:nvSpPr>
        <p:spPr>
          <a:xfrm>
            <a:off x="6815813" y="5118443"/>
            <a:ext cx="942938" cy="573812"/>
          </a:xfrm>
          <a:prstGeom prst="roundRect">
            <a:avLst/>
          </a:prstGeom>
          <a:solidFill>
            <a:srgbClr val="2E75B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83DA9EE7-7604-4020-8C48-4440293928C1}"/>
              </a:ext>
            </a:extLst>
          </p:cNvPr>
          <p:cNvSpPr/>
          <p:nvPr/>
        </p:nvSpPr>
        <p:spPr>
          <a:xfrm>
            <a:off x="6824048" y="5871445"/>
            <a:ext cx="942938" cy="57381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0AA659-5A75-4807-BB1D-CA6251B52C3A}"/>
              </a:ext>
            </a:extLst>
          </p:cNvPr>
          <p:cNvSpPr txBox="1"/>
          <p:nvPr/>
        </p:nvSpPr>
        <p:spPr>
          <a:xfrm>
            <a:off x="6758124" y="4516154"/>
            <a:ext cx="10390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Warren Truss</a:t>
            </a:r>
            <a:endParaRPr lang="ko-KR" altLang="en-US" sz="11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8643F1B-9282-4025-A746-46A05689A46A}"/>
              </a:ext>
            </a:extLst>
          </p:cNvPr>
          <p:cNvSpPr txBox="1"/>
          <p:nvPr/>
        </p:nvSpPr>
        <p:spPr>
          <a:xfrm>
            <a:off x="6729968" y="5269563"/>
            <a:ext cx="11047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Arch(Doubled)</a:t>
            </a:r>
            <a:endParaRPr lang="ko-KR" altLang="en-US" sz="11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9EEE43F8-6DFD-4D63-9BD1-34AE32BC339C}"/>
              </a:ext>
            </a:extLst>
          </p:cNvPr>
          <p:cNvSpPr txBox="1"/>
          <p:nvPr/>
        </p:nvSpPr>
        <p:spPr>
          <a:xfrm>
            <a:off x="6808930" y="5954159"/>
            <a:ext cx="960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Topology</a:t>
            </a:r>
            <a:r>
              <a:rPr lang="ko-KR" altLang="en-US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en-US" altLang="ko-KR" sz="11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Optimization</a:t>
            </a:r>
            <a:endParaRPr lang="ko-KR" altLang="en-US" sz="11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5BDF0E-9E71-4C95-AF6D-76DC0617CD8A}"/>
              </a:ext>
            </a:extLst>
          </p:cNvPr>
          <p:cNvSpPr/>
          <p:nvPr/>
        </p:nvSpPr>
        <p:spPr>
          <a:xfrm>
            <a:off x="7867934" y="4382985"/>
            <a:ext cx="3758716" cy="57381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301BE3C-AC5A-46D4-805E-09572CCB2654}"/>
              </a:ext>
            </a:extLst>
          </p:cNvPr>
          <p:cNvSpPr/>
          <p:nvPr/>
        </p:nvSpPr>
        <p:spPr>
          <a:xfrm>
            <a:off x="7882655" y="5115903"/>
            <a:ext cx="3758716" cy="57381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F2640D2-17C9-43C7-831B-0E69D9CB8EAA}"/>
              </a:ext>
            </a:extLst>
          </p:cNvPr>
          <p:cNvSpPr/>
          <p:nvPr/>
        </p:nvSpPr>
        <p:spPr>
          <a:xfrm>
            <a:off x="7897376" y="5848821"/>
            <a:ext cx="3758716" cy="57381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C0E663-0894-4CA2-B738-C59203C900B7}"/>
              </a:ext>
            </a:extLst>
          </p:cNvPr>
          <p:cNvSpPr txBox="1"/>
          <p:nvPr/>
        </p:nvSpPr>
        <p:spPr>
          <a:xfrm>
            <a:off x="7940053" y="4448716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수직재가 없고 다른 트러스에 비해 부재수가 적고 </a:t>
            </a:r>
            <a:endParaRPr lang="en-US" altLang="ko-KR" sz="1200" dirty="0">
              <a:latin typeface="-윤고딕330" panose="02030504000101010101" pitchFamily="18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sz="12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구조가 간단하며</a:t>
            </a:r>
            <a:r>
              <a:rPr lang="en-US" altLang="ko-KR" sz="12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, </a:t>
            </a:r>
            <a:r>
              <a:rPr lang="ko-KR" altLang="en-US" sz="12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연속교에 많이 사용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F2880DC-262A-4FF4-AAAB-E2883B0AD581}"/>
              </a:ext>
            </a:extLst>
          </p:cNvPr>
          <p:cNvSpPr txBox="1"/>
          <p:nvPr/>
        </p:nvSpPr>
        <p:spPr>
          <a:xfrm>
            <a:off x="7859099" y="5199830"/>
            <a:ext cx="38058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2</a:t>
            </a: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중 아치 구조를 도입하여 힘을 여러방향으로 효율적으로</a:t>
            </a:r>
            <a:endParaRPr lang="en-US" altLang="ko-KR" sz="1100" dirty="0">
              <a:latin typeface="-윤고딕330" panose="02030504000101010101" pitchFamily="18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분산</a:t>
            </a:r>
            <a:r>
              <a:rPr lang="en-US" altLang="ko-KR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, </a:t>
            </a: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일반 교량에 비해 교각 사이를 멀게 제작 가능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1A4279D-CF38-4429-9617-B9BC3D19BACF}"/>
              </a:ext>
            </a:extLst>
          </p:cNvPr>
          <p:cNvSpPr txBox="1"/>
          <p:nvPr/>
        </p:nvSpPr>
        <p:spPr>
          <a:xfrm>
            <a:off x="7915636" y="5925669"/>
            <a:ext cx="372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제품의 성능 목표를 만족시키며 주어진 하중이나 </a:t>
            </a:r>
            <a:endParaRPr lang="en-US" altLang="ko-KR" sz="1100" dirty="0">
              <a:latin typeface="-윤고딕330" panose="02030504000101010101" pitchFamily="18" charset="-127"/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경계 조건을 만족하는 최적의 형상을 찾아내는 해석방법</a:t>
            </a:r>
          </a:p>
        </p:txBody>
      </p:sp>
      <p:pic>
        <p:nvPicPr>
          <p:cNvPr id="1029" name="_x380312256" descr="EMB0000230c5786">
            <a:extLst>
              <a:ext uri="{FF2B5EF4-FFF2-40B4-BE49-F238E27FC236}">
                <a16:creationId xmlns:a16="http://schemas.microsoft.com/office/drawing/2014/main" id="{D57B7776-3C46-46FE-8D46-7CA428E99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99" y="1269063"/>
            <a:ext cx="2259369" cy="144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10">
            <a:extLst>
              <a:ext uri="{FF2B5EF4-FFF2-40B4-BE49-F238E27FC236}">
                <a16:creationId xmlns:a16="http://schemas.microsoft.com/office/drawing/2014/main" id="{D7DC1B6B-09A9-41B9-95A7-C7238ACC1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68769" y="1717624"/>
            <a:ext cx="2211120" cy="241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380312336" descr="EMB0000230c5785">
            <a:extLst>
              <a:ext uri="{FF2B5EF4-FFF2-40B4-BE49-F238E27FC236}">
                <a16:creationId xmlns:a16="http://schemas.microsoft.com/office/drawing/2014/main" id="{8EA03112-2590-4CE4-B8AE-BDC5774AA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7" y="1210931"/>
            <a:ext cx="2853529" cy="145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0111D2E-77A6-41C6-8286-D5B6538517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6" b="14601"/>
          <a:stretch/>
        </p:blipFill>
        <p:spPr>
          <a:xfrm>
            <a:off x="744226" y="4042889"/>
            <a:ext cx="2098649" cy="100120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6E9EEE6-740F-4999-9731-49A483AF9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03" y="5163249"/>
            <a:ext cx="2098647" cy="1371144"/>
          </a:xfrm>
          <a:prstGeom prst="rect">
            <a:avLst/>
          </a:prstGeom>
        </p:spPr>
      </p:pic>
      <p:pic>
        <p:nvPicPr>
          <p:cNvPr id="80" name="Picture 4" descr="Topology optimizationì ëí ì´ë¯¸ì§ ê²ìê²°ê³¼">
            <a:extLst>
              <a:ext uri="{FF2B5EF4-FFF2-40B4-BE49-F238E27FC236}">
                <a16:creationId xmlns:a16="http://schemas.microsoft.com/office/drawing/2014/main" id="{D02FE2FE-6A69-4A5C-B458-7E44C3E58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809" y="4087602"/>
            <a:ext cx="2063184" cy="96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 descr="Topology optimizationì ëí ì´ë¯¸ì§ ê²ìê²°ê³¼">
            <a:extLst>
              <a:ext uri="{FF2B5EF4-FFF2-40B4-BE49-F238E27FC236}">
                <a16:creationId xmlns:a16="http://schemas.microsoft.com/office/drawing/2014/main" id="{A7E6FF81-952B-4DA6-B594-BA432A688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696" y="5220999"/>
            <a:ext cx="2020034" cy="13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0CDF910-AF42-4EDB-81D7-63C0A00212E9}"/>
              </a:ext>
            </a:extLst>
          </p:cNvPr>
          <p:cNvSpPr txBox="1"/>
          <p:nvPr/>
        </p:nvSpPr>
        <p:spPr>
          <a:xfrm>
            <a:off x="4038703" y="3674127"/>
            <a:ext cx="1762021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Using Ansys Workbench</a:t>
            </a:r>
            <a:endParaRPr lang="ko-KR" altLang="en-US" sz="11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2" name="직사각형 116">
            <a:extLst>
              <a:ext uri="{FF2B5EF4-FFF2-40B4-BE49-F238E27FC236}">
                <a16:creationId xmlns:a16="http://schemas.microsoft.com/office/drawing/2014/main" id="{2F808D3F-B813-44B6-BDEE-989B3853035B}"/>
              </a:ext>
            </a:extLst>
          </p:cNvPr>
          <p:cNvSpPr/>
          <p:nvPr/>
        </p:nvSpPr>
        <p:spPr>
          <a:xfrm>
            <a:off x="0" y="-1"/>
            <a:ext cx="12192000" cy="1089329"/>
          </a:xfrm>
          <a:prstGeom prst="rect">
            <a:avLst/>
          </a:prstGeom>
          <a:gradFill flip="none" rotWithShape="1">
            <a:gsLst>
              <a:gs pos="40789">
                <a:schemeClr val="accent1">
                  <a:lumMod val="75000"/>
                </a:schemeClr>
              </a:gs>
              <a:gs pos="11986">
                <a:srgbClr val="CAD7EE"/>
              </a:gs>
              <a:gs pos="60684">
                <a:srgbClr val="2A4B86">
                  <a:lumMod val="73000"/>
                </a:srgbClr>
              </a:gs>
              <a:gs pos="8000">
                <a:schemeClr val="accent1">
                  <a:lumMod val="5000"/>
                  <a:lumOff val="95000"/>
                  <a:alpha val="57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" name="그룹 101">
            <a:extLst>
              <a:ext uri="{FF2B5EF4-FFF2-40B4-BE49-F238E27FC236}">
                <a16:creationId xmlns:a16="http://schemas.microsoft.com/office/drawing/2014/main" id="{4F40FCAD-0909-4D82-AA05-3ED7E5C1EC07}"/>
              </a:ext>
            </a:extLst>
          </p:cNvPr>
          <p:cNvGrpSpPr/>
          <p:nvPr/>
        </p:nvGrpSpPr>
        <p:grpSpPr>
          <a:xfrm>
            <a:off x="184214" y="186504"/>
            <a:ext cx="2710037" cy="652769"/>
            <a:chOff x="422750" y="154700"/>
            <a:chExt cx="2710037" cy="652769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459E8C8-F63B-4303-8B74-97667B94597B}"/>
                </a:ext>
              </a:extLst>
            </p:cNvPr>
            <p:cNvSpPr txBox="1"/>
            <p:nvPr/>
          </p:nvSpPr>
          <p:spPr>
            <a:xfrm>
              <a:off x="1126789" y="154700"/>
              <a:ext cx="1465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초기 디자인 선정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75E3555-2F84-4B3B-898F-C19A6E865881}"/>
                </a:ext>
              </a:extLst>
            </p:cNvPr>
            <p:cNvSpPr txBox="1"/>
            <p:nvPr/>
          </p:nvSpPr>
          <p:spPr>
            <a:xfrm>
              <a:off x="422750" y="161138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01</a:t>
              </a:r>
              <a:endParaRPr lang="ko-KR" altLang="en-US" sz="36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93823EF-5E39-4F0F-B629-EDFF11361C39}"/>
                </a:ext>
              </a:extLst>
            </p:cNvPr>
            <p:cNvSpPr txBox="1"/>
            <p:nvPr/>
          </p:nvSpPr>
          <p:spPr>
            <a:xfrm>
              <a:off x="1126789" y="434295"/>
              <a:ext cx="200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Design Concept</a:t>
              </a:r>
              <a:endParaRPr lang="ko-KR" altLang="en-US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9AA55E59-890A-4655-83FB-9322EF52E1B4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00" y="-855"/>
            <a:ext cx="1112400" cy="1111853"/>
          </a:xfrm>
          <a:prstGeom prst="rect">
            <a:avLst/>
          </a:prstGeom>
        </p:spPr>
      </p:pic>
      <p:cxnSp>
        <p:nvCxnSpPr>
          <p:cNvPr id="50" name="직선 연결선 88">
            <a:extLst>
              <a:ext uri="{FF2B5EF4-FFF2-40B4-BE49-F238E27FC236}">
                <a16:creationId xmlns:a16="http://schemas.microsoft.com/office/drawing/2014/main" id="{95ED4F7F-AC57-4132-A3CD-4EF5564D3285}"/>
              </a:ext>
            </a:extLst>
          </p:cNvPr>
          <p:cNvCxnSpPr>
            <a:cxnSpLocks/>
          </p:cNvCxnSpPr>
          <p:nvPr/>
        </p:nvCxnSpPr>
        <p:spPr>
          <a:xfrm>
            <a:off x="278296" y="882596"/>
            <a:ext cx="105405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099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C978967-BA3C-4B2F-870E-E115BA6885FD}"/>
              </a:ext>
            </a:extLst>
          </p:cNvPr>
          <p:cNvSpPr txBox="1"/>
          <p:nvPr/>
        </p:nvSpPr>
        <p:spPr>
          <a:xfrm>
            <a:off x="-2837711" y="-4989501"/>
            <a:ext cx="2502971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latin typeface="a헤드라인M" panose="02020600000000000000" pitchFamily="18" charset="-127"/>
                <a:ea typeface="a헤드라인M" panose="02020600000000000000" pitchFamily="18" charset="-127"/>
              </a:rPr>
              <a:t>02. Main subject</a:t>
            </a:r>
            <a:endParaRPr lang="ko-KR" altLang="en-US" sz="2000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a헤드라인M" panose="02020600000000000000" pitchFamily="18" charset="-127"/>
              <a:ea typeface="a헤드라인M" panose="02020600000000000000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059B9D6-4928-45DF-8DD4-9FB501CA26C3}"/>
              </a:ext>
            </a:extLst>
          </p:cNvPr>
          <p:cNvGrpSpPr/>
          <p:nvPr/>
        </p:nvGrpSpPr>
        <p:grpSpPr>
          <a:xfrm>
            <a:off x="7334651" y="9537463"/>
            <a:ext cx="3237120" cy="1478734"/>
            <a:chOff x="4243062" y="4644671"/>
            <a:chExt cx="3237120" cy="147873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9360DBA5-998B-4E57-A951-EF54808E0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062" y="4644671"/>
              <a:ext cx="998262" cy="1465942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4368B4-0940-4693-B890-B68C2E419A3F}"/>
                </a:ext>
              </a:extLst>
            </p:cNvPr>
            <p:cNvSpPr txBox="1"/>
            <p:nvPr/>
          </p:nvSpPr>
          <p:spPr>
            <a:xfrm>
              <a:off x="5502950" y="4667897"/>
              <a:ext cx="11176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나눔스퀘어 Bold" pitchFamily="50" charset="-127"/>
                  <a:ea typeface="나눔스퀘어 Bold" pitchFamily="50" charset="-127"/>
                </a:rPr>
                <a:t>옥외소화전</a:t>
              </a:r>
              <a:endParaRPr lang="en-US" altLang="ko-KR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90D0EB0-9D42-4FB9-A332-26CA48EE1B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64739" y="4681464"/>
              <a:ext cx="45719" cy="27574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64" name="모서리가 둥근 직사각형 16">
              <a:extLst>
                <a:ext uri="{FF2B5EF4-FFF2-40B4-BE49-F238E27FC236}">
                  <a16:creationId xmlns:a16="http://schemas.microsoft.com/office/drawing/2014/main" id="{AC9D76C8-257D-45AF-800A-20E39874CEEF}"/>
                </a:ext>
              </a:extLst>
            </p:cNvPr>
            <p:cNvSpPr/>
            <p:nvPr/>
          </p:nvSpPr>
          <p:spPr>
            <a:xfrm>
              <a:off x="5409363" y="5046187"/>
              <a:ext cx="2070819" cy="107721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D5480BF-6DC1-4BF3-ACBE-5C5AC0269168}"/>
                </a:ext>
              </a:extLst>
            </p:cNvPr>
            <p:cNvSpPr txBox="1"/>
            <p:nvPr/>
          </p:nvSpPr>
          <p:spPr>
            <a:xfrm>
              <a:off x="5439974" y="5119610"/>
              <a:ext cx="191266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err="1"/>
                <a:t>소방시설법시행령</a:t>
              </a:r>
              <a:r>
                <a:rPr lang="ko-KR" altLang="en-US" sz="800" dirty="0"/>
                <a:t> </a:t>
              </a:r>
              <a:r>
                <a:rPr lang="en-US" altLang="ko-KR" sz="800" dirty="0"/>
                <a:t>[ </a:t>
              </a:r>
              <a:r>
                <a:rPr lang="ko-KR" altLang="en-US" sz="800" dirty="0"/>
                <a:t>시행 </a:t>
              </a:r>
              <a:r>
                <a:rPr lang="en-US" altLang="ko-KR" sz="800" dirty="0"/>
                <a:t>2008.8.16. ]</a:t>
              </a:r>
            </a:p>
            <a:p>
              <a:r>
                <a:rPr lang="en-US" altLang="ko-KR" sz="800" dirty="0"/>
                <a:t>: </a:t>
              </a:r>
              <a:r>
                <a:rPr lang="ko-KR" altLang="en-US" sz="800" dirty="0"/>
                <a:t>지상 </a:t>
              </a:r>
              <a:r>
                <a:rPr lang="en-US" altLang="ko-KR" sz="800" dirty="0"/>
                <a:t>1</a:t>
              </a:r>
              <a:r>
                <a:rPr lang="ko-KR" altLang="en-US" sz="800" dirty="0"/>
                <a:t>층 및 </a:t>
              </a:r>
              <a:r>
                <a:rPr lang="en-US" altLang="ko-KR" sz="800" dirty="0"/>
                <a:t>2</a:t>
              </a:r>
              <a:r>
                <a:rPr lang="ko-KR" altLang="en-US" sz="800" dirty="0"/>
                <a:t>층 바닥면적의 합계가 </a:t>
              </a:r>
              <a:r>
                <a:rPr lang="en-US" altLang="ko-KR" sz="800" dirty="0"/>
                <a:t>9000m2 </a:t>
              </a:r>
              <a:r>
                <a:rPr lang="ko-KR" altLang="en-US" sz="800" dirty="0" err="1"/>
                <a:t>이상인것</a:t>
              </a:r>
              <a:endParaRPr lang="en-US" altLang="ko-KR" sz="800" dirty="0"/>
            </a:p>
            <a:p>
              <a:r>
                <a:rPr lang="en-US" altLang="ko-KR" sz="800" dirty="0"/>
                <a:t>:  </a:t>
              </a:r>
              <a:r>
                <a:rPr lang="ko-KR" altLang="en-US" sz="800" dirty="0"/>
                <a:t>문화재보호법 제 </a:t>
              </a:r>
              <a:r>
                <a:rPr lang="en-US" altLang="ko-KR" sz="800" dirty="0"/>
                <a:t>23</a:t>
              </a:r>
              <a:r>
                <a:rPr lang="ko-KR" altLang="en-US" sz="800" dirty="0"/>
                <a:t>조에 따라 보물 또는 국보로 지정  </a:t>
              </a:r>
              <a:endParaRPr lang="en-US" altLang="ko-KR" sz="800" dirty="0"/>
            </a:p>
            <a:p>
              <a:endParaRPr lang="en-US" altLang="ko-KR" sz="800" dirty="0"/>
            </a:p>
            <a:p>
              <a:r>
                <a:rPr lang="en-US" altLang="ko-KR" sz="800" dirty="0"/>
                <a:t>=&gt; </a:t>
              </a:r>
              <a:r>
                <a:rPr lang="ko-KR" altLang="en-US" sz="800" dirty="0"/>
                <a:t>해당사항 없음</a:t>
              </a:r>
              <a:endParaRPr lang="en-US" altLang="ko-KR" sz="800" dirty="0"/>
            </a:p>
          </p:txBody>
        </p:sp>
      </p:grp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EAC265BF-21C6-45AC-8883-7544AE5164C6}"/>
              </a:ext>
            </a:extLst>
          </p:cNvPr>
          <p:cNvCxnSpPr>
            <a:cxnSpLocks/>
          </p:cNvCxnSpPr>
          <p:nvPr/>
        </p:nvCxnSpPr>
        <p:spPr>
          <a:xfrm flipH="1">
            <a:off x="708710" y="2007124"/>
            <a:ext cx="10829015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2489536-F23C-40D4-8052-63BE6970DDD6}"/>
              </a:ext>
            </a:extLst>
          </p:cNvPr>
          <p:cNvCxnSpPr>
            <a:cxnSpLocks/>
          </p:cNvCxnSpPr>
          <p:nvPr/>
        </p:nvCxnSpPr>
        <p:spPr>
          <a:xfrm>
            <a:off x="6324819" y="2005046"/>
            <a:ext cx="0" cy="433468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992C226D-B8CA-4692-B850-DB965D6C1A88}"/>
              </a:ext>
            </a:extLst>
          </p:cNvPr>
          <p:cNvSpPr txBox="1"/>
          <p:nvPr/>
        </p:nvSpPr>
        <p:spPr>
          <a:xfrm>
            <a:off x="1995903" y="2102018"/>
            <a:ext cx="1731564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Generative Design</a:t>
            </a:r>
            <a:endParaRPr lang="ko-KR" altLang="en-US" sz="14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AC50E39B-25F7-4BE0-A2C1-DDA4AF6B3D21}"/>
              </a:ext>
            </a:extLst>
          </p:cNvPr>
          <p:cNvCxnSpPr>
            <a:cxnSpLocks/>
          </p:cNvCxnSpPr>
          <p:nvPr/>
        </p:nvCxnSpPr>
        <p:spPr>
          <a:xfrm>
            <a:off x="708710" y="1768177"/>
            <a:ext cx="10834246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1367F32-C1E5-44B8-B89D-76C54F4629E4}"/>
              </a:ext>
            </a:extLst>
          </p:cNvPr>
          <p:cNvSpPr/>
          <p:nvPr/>
        </p:nvSpPr>
        <p:spPr>
          <a:xfrm>
            <a:off x="0" y="-1"/>
            <a:ext cx="12192000" cy="1089329"/>
          </a:xfrm>
          <a:prstGeom prst="rect">
            <a:avLst/>
          </a:prstGeom>
          <a:gradFill flip="none" rotWithShape="1">
            <a:gsLst>
              <a:gs pos="40789">
                <a:schemeClr val="accent1">
                  <a:lumMod val="75000"/>
                </a:schemeClr>
              </a:gs>
              <a:gs pos="11986">
                <a:srgbClr val="CAD7EE"/>
              </a:gs>
              <a:gs pos="60684">
                <a:srgbClr val="2A4B86">
                  <a:lumMod val="73000"/>
                </a:srgbClr>
              </a:gs>
              <a:gs pos="8000">
                <a:schemeClr val="accent1">
                  <a:lumMod val="5000"/>
                  <a:lumOff val="95000"/>
                  <a:alpha val="57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02BE74A-68A5-4953-B189-3BF91C1DDD21}"/>
              </a:ext>
            </a:extLst>
          </p:cNvPr>
          <p:cNvGrpSpPr/>
          <p:nvPr/>
        </p:nvGrpSpPr>
        <p:grpSpPr>
          <a:xfrm>
            <a:off x="184214" y="186504"/>
            <a:ext cx="6002925" cy="652769"/>
            <a:chOff x="422750" y="154700"/>
            <a:chExt cx="6002925" cy="652769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D4AACE4-55AF-495D-8723-1D5811A4C604}"/>
                </a:ext>
              </a:extLst>
            </p:cNvPr>
            <p:cNvSpPr txBox="1"/>
            <p:nvPr/>
          </p:nvSpPr>
          <p:spPr>
            <a:xfrm>
              <a:off x="1126789" y="154700"/>
              <a:ext cx="24493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생성적 디자인 </a:t>
              </a:r>
              <a:r>
                <a:rPr lang="en-US" altLang="ko-KR" sz="14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vs </a:t>
              </a:r>
              <a:r>
                <a:rPr lang="ko-KR" altLang="en-US" sz="14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위상 최적화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640D9CA-5A3A-4A74-A1C7-ADF4A97192D5}"/>
                </a:ext>
              </a:extLst>
            </p:cNvPr>
            <p:cNvSpPr txBox="1"/>
            <p:nvPr/>
          </p:nvSpPr>
          <p:spPr>
            <a:xfrm>
              <a:off x="422750" y="161138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02</a:t>
              </a:r>
              <a:endParaRPr lang="ko-KR" altLang="en-US" sz="36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4A7EFA-E41D-48E5-A1AA-33980A91E129}"/>
                </a:ext>
              </a:extLst>
            </p:cNvPr>
            <p:cNvSpPr txBox="1"/>
            <p:nvPr/>
          </p:nvSpPr>
          <p:spPr>
            <a:xfrm>
              <a:off x="1126789" y="434295"/>
              <a:ext cx="5298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Generative Design vs Topology Optimization </a:t>
              </a:r>
              <a:endParaRPr lang="ko-KR" altLang="en-US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9109A3F4-4581-4391-AAD1-371A3AEB6481}"/>
              </a:ext>
            </a:extLst>
          </p:cNvPr>
          <p:cNvSpPr txBox="1"/>
          <p:nvPr/>
        </p:nvSpPr>
        <p:spPr>
          <a:xfrm>
            <a:off x="8004510" y="2100808"/>
            <a:ext cx="1963486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Topology Optimization</a:t>
            </a:r>
            <a:endParaRPr lang="ko-KR" altLang="en-US" sz="14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2" name="Picture 4" descr="Generative designì ëí ì´ë¯¸ì§ ê²ìê²°ê³¼">
            <a:extLst>
              <a:ext uri="{FF2B5EF4-FFF2-40B4-BE49-F238E27FC236}">
                <a16:creationId xmlns:a16="http://schemas.microsoft.com/office/drawing/2014/main" id="{2E5FE5AC-174E-4C79-A3B2-593DDE9D2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14" y="2571304"/>
            <a:ext cx="4123582" cy="288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6" descr="Topology optimizationì ëí ì´ë¯¸ì§ ê²ìê²°ê³¼">
            <a:extLst>
              <a:ext uri="{FF2B5EF4-FFF2-40B4-BE49-F238E27FC236}">
                <a16:creationId xmlns:a16="http://schemas.microsoft.com/office/drawing/2014/main" id="{D408375F-0811-4294-AF0B-1C531CC08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828" y="2825029"/>
            <a:ext cx="3041943" cy="23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직사각형 56">
            <a:extLst>
              <a:ext uri="{FF2B5EF4-FFF2-40B4-BE49-F238E27FC236}">
                <a16:creationId xmlns:a16="http://schemas.microsoft.com/office/drawing/2014/main" id="{9679FC5B-79AD-4BFF-8D8A-68DE68F6C529}"/>
              </a:ext>
            </a:extLst>
          </p:cNvPr>
          <p:cNvSpPr/>
          <p:nvPr/>
        </p:nvSpPr>
        <p:spPr>
          <a:xfrm>
            <a:off x="1088378" y="5423157"/>
            <a:ext cx="4170653" cy="88328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56">
            <a:extLst>
              <a:ext uri="{FF2B5EF4-FFF2-40B4-BE49-F238E27FC236}">
                <a16:creationId xmlns:a16="http://schemas.microsoft.com/office/drawing/2014/main" id="{4801763E-04B7-4357-B463-C0AD001755A9}"/>
              </a:ext>
            </a:extLst>
          </p:cNvPr>
          <p:cNvSpPr/>
          <p:nvPr/>
        </p:nvSpPr>
        <p:spPr>
          <a:xfrm>
            <a:off x="7068035" y="5435253"/>
            <a:ext cx="4270524" cy="88328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1140EC-8D2D-46EE-A23A-1E4B8742746E}"/>
              </a:ext>
            </a:extLst>
          </p:cNvPr>
          <p:cNvSpPr/>
          <p:nvPr/>
        </p:nvSpPr>
        <p:spPr>
          <a:xfrm>
            <a:off x="1069192" y="5441249"/>
            <a:ext cx="4895145" cy="832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AI</a:t>
            </a: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에 기반을 둔 알고리즘과 클라우드 컴퓨팅 기술 활용</a:t>
            </a:r>
            <a:endParaRPr lang="en-US" altLang="ko-KR" sz="1100" dirty="0">
              <a:latin typeface="-윤고딕330" panose="02030504000101010101" pitchFamily="18" charset="-127"/>
              <a:ea typeface="문체부 제목 돋음체" panose="020B0609000101010101" pitchFamily="49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하중과 강도</a:t>
            </a:r>
            <a:r>
              <a:rPr lang="en-US" altLang="ko-KR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, </a:t>
            </a: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재질 등 세팅한 기준에 따라 최적의 부품 설계</a:t>
            </a:r>
            <a:endParaRPr lang="en-US" altLang="ko-KR" sz="1100" dirty="0">
              <a:latin typeface="-윤고딕330" panose="02030504000101010101" pitchFamily="18" charset="-127"/>
              <a:ea typeface="문체부 제목 돋음체" panose="020B0609000101010101" pitchFamily="49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Machine Learning</a:t>
            </a: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을 사용하여 새로운 솔루션을 탐색 및 제시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21E73F4-6400-4757-9BF8-10F1FD272C24}"/>
              </a:ext>
            </a:extLst>
          </p:cNvPr>
          <p:cNvSpPr/>
          <p:nvPr/>
        </p:nvSpPr>
        <p:spPr>
          <a:xfrm>
            <a:off x="7088788" y="5432782"/>
            <a:ext cx="4895145" cy="1086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제품 개념설계 단계에서 위상을 최적으로 설계하는 작업</a:t>
            </a:r>
            <a:endParaRPr lang="en-US" altLang="ko-KR" sz="1100" dirty="0">
              <a:latin typeface="-윤고딕330" panose="02030504000101010101" pitchFamily="18" charset="-127"/>
              <a:ea typeface="문체부 제목 돋음체" panose="020B0609000101010101" pitchFamily="49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하중이나 경계 조건을 만족하는 최적의 형상을 찾는 해석 방법</a:t>
            </a:r>
            <a:endParaRPr lang="en-US" altLang="ko-KR" sz="1100" dirty="0">
              <a:latin typeface="-윤고딕330" panose="02030504000101010101" pitchFamily="18" charset="-127"/>
              <a:ea typeface="문체부 제목 돋음체" panose="020B0609000101010101" pitchFamily="49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불필요한 부분을 제거하여 경량화된 설계 수행 가능</a:t>
            </a:r>
            <a:endParaRPr lang="en-US" altLang="ko-KR" sz="1100" dirty="0">
              <a:latin typeface="-윤고딕330" panose="02030504000101010101" pitchFamily="18" charset="-127"/>
              <a:ea typeface="문체부 제목 돋음체" panose="020B0609000101010101" pitchFamily="49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1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40" name="그룹 103">
            <a:extLst>
              <a:ext uri="{FF2B5EF4-FFF2-40B4-BE49-F238E27FC236}">
                <a16:creationId xmlns:a16="http://schemas.microsoft.com/office/drawing/2014/main" id="{D1AB20C7-E12B-42FE-87EA-E06A884BE233}"/>
              </a:ext>
            </a:extLst>
          </p:cNvPr>
          <p:cNvGrpSpPr/>
          <p:nvPr/>
        </p:nvGrpSpPr>
        <p:grpSpPr>
          <a:xfrm>
            <a:off x="708710" y="1368924"/>
            <a:ext cx="1583838" cy="338554"/>
            <a:chOff x="577885" y="1889496"/>
            <a:chExt cx="1583838" cy="338554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0206843-182A-431E-B3FD-BDBE8F5A5BF1}"/>
                </a:ext>
              </a:extLst>
            </p:cNvPr>
            <p:cNvSpPr txBox="1"/>
            <p:nvPr/>
          </p:nvSpPr>
          <p:spPr>
            <a:xfrm>
              <a:off x="701067" y="1889496"/>
              <a:ext cx="14606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95-Black" panose="020B0A00000000000000" pitchFamily="34" charset="0"/>
                  <a:ea typeface="-윤고딕360" panose="02030504000101010101" pitchFamily="18" charset="-127"/>
                </a:rPr>
                <a:t>Comparison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95-Black" panose="020B0A00000000000000" pitchFamily="34" charset="0"/>
                <a:ea typeface="-윤고딕360" panose="02030504000101010101" pitchFamily="18" charset="-127"/>
              </a:endParaRPr>
            </a:p>
          </p:txBody>
        </p:sp>
        <p:sp>
          <p:nvSpPr>
            <p:cNvPr id="142" name="직사각형 105">
              <a:extLst>
                <a:ext uri="{FF2B5EF4-FFF2-40B4-BE49-F238E27FC236}">
                  <a16:creationId xmlns:a16="http://schemas.microsoft.com/office/drawing/2014/main" id="{56FB4194-F777-438A-80B0-67774A950B86}"/>
                </a:ext>
              </a:extLst>
            </p:cNvPr>
            <p:cNvSpPr/>
            <p:nvPr/>
          </p:nvSpPr>
          <p:spPr>
            <a:xfrm>
              <a:off x="577885" y="1935415"/>
              <a:ext cx="123182" cy="23454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D5BE519F-1CD4-4821-A5A4-A00E3D3101B9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00" y="-855"/>
            <a:ext cx="1112400" cy="1111853"/>
          </a:xfrm>
          <a:prstGeom prst="rect">
            <a:avLst/>
          </a:prstGeom>
        </p:spPr>
      </p:pic>
      <p:cxnSp>
        <p:nvCxnSpPr>
          <p:cNvPr id="31" name="직선 연결선 88">
            <a:extLst>
              <a:ext uri="{FF2B5EF4-FFF2-40B4-BE49-F238E27FC236}">
                <a16:creationId xmlns:a16="http://schemas.microsoft.com/office/drawing/2014/main" id="{2BA96C4E-42EB-4F24-B4E9-29FBF5FDF9DC}"/>
              </a:ext>
            </a:extLst>
          </p:cNvPr>
          <p:cNvCxnSpPr>
            <a:cxnSpLocks/>
          </p:cNvCxnSpPr>
          <p:nvPr/>
        </p:nvCxnSpPr>
        <p:spPr>
          <a:xfrm>
            <a:off x="278296" y="882596"/>
            <a:ext cx="105405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ircle: Hollow 3">
            <a:extLst>
              <a:ext uri="{FF2B5EF4-FFF2-40B4-BE49-F238E27FC236}">
                <a16:creationId xmlns:a16="http://schemas.microsoft.com/office/drawing/2014/main" id="{C92524FD-E6FD-40E3-824C-A8FABB755931}"/>
              </a:ext>
            </a:extLst>
          </p:cNvPr>
          <p:cNvSpPr/>
          <p:nvPr/>
        </p:nvSpPr>
        <p:spPr>
          <a:xfrm>
            <a:off x="6457115" y="1694123"/>
            <a:ext cx="5123331" cy="4984376"/>
          </a:xfrm>
          <a:prstGeom prst="donut">
            <a:avLst>
              <a:gd name="adj" fmla="val 2684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21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C978967-BA3C-4B2F-870E-E115BA6885FD}"/>
              </a:ext>
            </a:extLst>
          </p:cNvPr>
          <p:cNvSpPr txBox="1"/>
          <p:nvPr/>
        </p:nvSpPr>
        <p:spPr>
          <a:xfrm>
            <a:off x="-2837711" y="-4989501"/>
            <a:ext cx="2502971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latin typeface="a헤드라인M" panose="02020600000000000000" pitchFamily="18" charset="-127"/>
                <a:ea typeface="a헤드라인M" panose="02020600000000000000" pitchFamily="18" charset="-127"/>
              </a:rPr>
              <a:t>02. Main subject</a:t>
            </a:r>
            <a:endParaRPr lang="ko-KR" altLang="en-US" sz="2000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a헤드라인M" panose="02020600000000000000" pitchFamily="18" charset="-127"/>
              <a:ea typeface="a헤드라인M" panose="02020600000000000000" pitchFamily="18" charset="-127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EAC265BF-21C6-45AC-8883-7544AE5164C6}"/>
              </a:ext>
            </a:extLst>
          </p:cNvPr>
          <p:cNvCxnSpPr>
            <a:cxnSpLocks/>
          </p:cNvCxnSpPr>
          <p:nvPr/>
        </p:nvCxnSpPr>
        <p:spPr>
          <a:xfrm flipH="1">
            <a:off x="681962" y="2007124"/>
            <a:ext cx="1085576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E06408E9-A15B-4030-BDAA-100A5CEEABA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>
            <a:off x="1729648" y="1321183"/>
            <a:ext cx="9808078" cy="608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2489536-F23C-40D4-8052-63BE6970DDD6}"/>
              </a:ext>
            </a:extLst>
          </p:cNvPr>
          <p:cNvCxnSpPr>
            <a:cxnSpLocks/>
          </p:cNvCxnSpPr>
          <p:nvPr/>
        </p:nvCxnSpPr>
        <p:spPr>
          <a:xfrm>
            <a:off x="6324819" y="2005046"/>
            <a:ext cx="0" cy="433468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9CF0DFB-78CA-4B69-8702-44EA5FBCABFC}"/>
              </a:ext>
            </a:extLst>
          </p:cNvPr>
          <p:cNvSpPr txBox="1"/>
          <p:nvPr/>
        </p:nvSpPr>
        <p:spPr>
          <a:xfrm>
            <a:off x="4742451" y="1441042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▶요소망 생성 </a:t>
            </a:r>
            <a:r>
              <a:rPr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(Mesh)</a:t>
            </a:r>
            <a:endParaRPr lang="ko-KR" altLang="en-US" sz="1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15B8B2-7846-40E1-B493-F297B21902FD}"/>
              </a:ext>
            </a:extLst>
          </p:cNvPr>
          <p:cNvSpPr txBox="1"/>
          <p:nvPr/>
        </p:nvSpPr>
        <p:spPr>
          <a:xfrm>
            <a:off x="7067751" y="1434616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▶경계</a:t>
            </a:r>
            <a:r>
              <a:rPr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하중 조건 부여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122EA95-2378-4B55-8472-09DCAA79E207}"/>
              </a:ext>
            </a:extLst>
          </p:cNvPr>
          <p:cNvSpPr txBox="1"/>
          <p:nvPr/>
        </p:nvSpPr>
        <p:spPr>
          <a:xfrm>
            <a:off x="4927874" y="1694272"/>
            <a:ext cx="2524757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spc="-15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사면체 </a:t>
            </a:r>
            <a:r>
              <a:rPr lang="en-US" altLang="ko-KR" sz="950" spc="-15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, </a:t>
            </a:r>
            <a:r>
              <a:rPr lang="ko-KR" altLang="en-US" sz="950" spc="-15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육면체  또는 하이브리드 요소망 생성</a:t>
            </a:r>
            <a:endParaRPr lang="en-US" altLang="ko-KR" sz="950" spc="-150" dirty="0">
              <a:latin typeface="-윤고딕330" panose="02030504000101010101" pitchFamily="18" charset="-127"/>
              <a:ea typeface="문체부 제목 돋음체" panose="020B0609000101010101" pitchFamily="49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70093BC-24C0-49C5-B120-D1C0681CC14A}"/>
              </a:ext>
            </a:extLst>
          </p:cNvPr>
          <p:cNvSpPr txBox="1"/>
          <p:nvPr/>
        </p:nvSpPr>
        <p:spPr>
          <a:xfrm>
            <a:off x="7262897" y="1694498"/>
            <a:ext cx="3284216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실제 구조물의 조건을 묘사하는 경계 및 하중 부여 </a:t>
            </a:r>
            <a:endParaRPr lang="en-US" altLang="ko-KR" sz="950" dirty="0">
              <a:latin typeface="-윤고딕330" panose="02030504000101010101" pitchFamily="18" charset="-127"/>
              <a:ea typeface="문체부 제목 돋음체" panose="020B0609000101010101" pitchFamily="49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31D1D3B-9387-4B67-AF31-7AE89E7DE210}"/>
              </a:ext>
            </a:extLst>
          </p:cNvPr>
          <p:cNvSpPr txBox="1"/>
          <p:nvPr/>
        </p:nvSpPr>
        <p:spPr>
          <a:xfrm>
            <a:off x="2593606" y="1433575"/>
            <a:ext cx="1903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▶재료 물성치 지정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32847F7-ABED-4316-99C1-67ABE05BBF94}"/>
              </a:ext>
            </a:extLst>
          </p:cNvPr>
          <p:cNvSpPr txBox="1"/>
          <p:nvPr/>
        </p:nvSpPr>
        <p:spPr>
          <a:xfrm>
            <a:off x="2772693" y="1694910"/>
            <a:ext cx="2005976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spc="-15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구조적  물성을 입력 </a:t>
            </a:r>
            <a:r>
              <a:rPr lang="en-US" altLang="ko-KR" sz="950" spc="-15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(</a:t>
            </a:r>
            <a:r>
              <a:rPr lang="ko-KR" altLang="en-US" sz="950" spc="-15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탄성계수</a:t>
            </a:r>
            <a:r>
              <a:rPr lang="en-US" altLang="ko-KR" sz="950" spc="-15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, </a:t>
            </a:r>
            <a:r>
              <a:rPr lang="ko-KR" altLang="en-US" sz="950" spc="-15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프아송비</a:t>
            </a:r>
            <a:r>
              <a:rPr lang="en-US" altLang="ko-KR" sz="950" spc="-15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CB88BE5-9927-4384-860F-AB21A08458EF}"/>
              </a:ext>
            </a:extLst>
          </p:cNvPr>
          <p:cNvSpPr txBox="1"/>
          <p:nvPr/>
        </p:nvSpPr>
        <p:spPr>
          <a:xfrm>
            <a:off x="10022534" y="1422079"/>
            <a:ext cx="108715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▶해석 실행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A84E12F-1D42-4F90-94BC-FD9F92023AAD}"/>
              </a:ext>
            </a:extLst>
          </p:cNvPr>
          <p:cNvSpPr txBox="1"/>
          <p:nvPr/>
        </p:nvSpPr>
        <p:spPr>
          <a:xfrm>
            <a:off x="10238316" y="1694272"/>
            <a:ext cx="6580922" cy="23852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50" spc="-15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Solve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F58479C-E0FF-4C01-86B0-4BC16FF10795}"/>
              </a:ext>
            </a:extLst>
          </p:cNvPr>
          <p:cNvSpPr/>
          <p:nvPr/>
        </p:nvSpPr>
        <p:spPr>
          <a:xfrm>
            <a:off x="0" y="0"/>
            <a:ext cx="12192000" cy="1089329"/>
          </a:xfrm>
          <a:prstGeom prst="rect">
            <a:avLst/>
          </a:prstGeom>
          <a:gradFill flip="none" rotWithShape="1">
            <a:gsLst>
              <a:gs pos="40789">
                <a:schemeClr val="accent1">
                  <a:lumMod val="75000"/>
                </a:schemeClr>
              </a:gs>
              <a:gs pos="11986">
                <a:srgbClr val="CAD7EE"/>
              </a:gs>
              <a:gs pos="60684">
                <a:srgbClr val="2A4B86">
                  <a:lumMod val="73000"/>
                </a:srgbClr>
              </a:gs>
              <a:gs pos="8000">
                <a:schemeClr val="accent1">
                  <a:lumMod val="5000"/>
                  <a:lumOff val="95000"/>
                  <a:alpha val="57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E084951B-4E57-4FF7-8084-8F043C1E549D}"/>
              </a:ext>
            </a:extLst>
          </p:cNvPr>
          <p:cNvCxnSpPr>
            <a:cxnSpLocks/>
          </p:cNvCxnSpPr>
          <p:nvPr/>
        </p:nvCxnSpPr>
        <p:spPr>
          <a:xfrm>
            <a:off x="278296" y="882596"/>
            <a:ext cx="105405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27765DF4-6381-491B-9FA3-D7F6DC56214C}"/>
              </a:ext>
            </a:extLst>
          </p:cNvPr>
          <p:cNvGrpSpPr/>
          <p:nvPr/>
        </p:nvGrpSpPr>
        <p:grpSpPr>
          <a:xfrm>
            <a:off x="184214" y="186504"/>
            <a:ext cx="4701672" cy="652769"/>
            <a:chOff x="422750" y="154700"/>
            <a:chExt cx="4701672" cy="652769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60C695A-8643-4791-A823-A62FA11665F8}"/>
                </a:ext>
              </a:extLst>
            </p:cNvPr>
            <p:cNvSpPr txBox="1"/>
            <p:nvPr/>
          </p:nvSpPr>
          <p:spPr>
            <a:xfrm>
              <a:off x="1126789" y="154700"/>
              <a:ext cx="1465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위상 최적화 과정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DA25C80-6164-4B88-8751-062222E5C3AF}"/>
                </a:ext>
              </a:extLst>
            </p:cNvPr>
            <p:cNvSpPr txBox="1"/>
            <p:nvPr/>
          </p:nvSpPr>
          <p:spPr>
            <a:xfrm>
              <a:off x="422750" y="161138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03</a:t>
              </a:r>
              <a:endParaRPr lang="ko-KR" altLang="en-US" sz="36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01FB303-D635-4E5F-84A9-B3A47B07CB3A}"/>
                </a:ext>
              </a:extLst>
            </p:cNvPr>
            <p:cNvSpPr txBox="1"/>
            <p:nvPr/>
          </p:nvSpPr>
          <p:spPr>
            <a:xfrm>
              <a:off x="1126789" y="434295"/>
              <a:ext cx="3997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Process of Topology Optimization</a:t>
              </a:r>
              <a:endParaRPr lang="ko-KR" altLang="en-US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7949D6BD-44E0-4B4C-96E9-F10DABEA17F1}"/>
              </a:ext>
            </a:extLst>
          </p:cNvPr>
          <p:cNvSpPr txBox="1"/>
          <p:nvPr/>
        </p:nvSpPr>
        <p:spPr>
          <a:xfrm>
            <a:off x="765265" y="1441042"/>
            <a:ext cx="1903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▶</a:t>
            </a:r>
            <a:r>
              <a:rPr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CAD 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모델 불러오기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EFCC46C-97F3-48EA-8505-753C4DF22954}"/>
              </a:ext>
            </a:extLst>
          </p:cNvPr>
          <p:cNvSpPr txBox="1"/>
          <p:nvPr/>
        </p:nvSpPr>
        <p:spPr>
          <a:xfrm>
            <a:off x="954153" y="1702973"/>
            <a:ext cx="1859876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spc="-15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CAD</a:t>
            </a:r>
            <a:r>
              <a:rPr lang="ko-KR" altLang="en-US" sz="950" spc="-15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에서 작성된 모델을 불러 옴 </a:t>
            </a:r>
            <a:endParaRPr lang="en-US" altLang="ko-KR" sz="950" spc="-150" dirty="0">
              <a:latin typeface="-윤고딕330" panose="02030504000101010101" pitchFamily="18" charset="-127"/>
              <a:ea typeface="문체부 제목 돋음체" panose="020B0609000101010101" pitchFamily="49" charset="-127"/>
            </a:endParaRPr>
          </a:p>
        </p:txBody>
      </p:sp>
      <p:pic>
        <p:nvPicPr>
          <p:cNvPr id="118" name="Content Placeholder 4">
            <a:extLst>
              <a:ext uri="{FF2B5EF4-FFF2-40B4-BE49-F238E27FC236}">
                <a16:creationId xmlns:a16="http://schemas.microsoft.com/office/drawing/2014/main" id="{72B850BD-C201-4359-84F5-6D7964699C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1"/>
          <a:stretch/>
        </p:blipFill>
        <p:spPr>
          <a:xfrm>
            <a:off x="1217792" y="2267375"/>
            <a:ext cx="4515889" cy="3122547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56650B9B-20FD-4D23-BD52-E1262A8847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52"/>
          <a:stretch/>
        </p:blipFill>
        <p:spPr>
          <a:xfrm>
            <a:off x="6896211" y="2265431"/>
            <a:ext cx="4515888" cy="3124489"/>
          </a:xfrm>
          <a:prstGeom prst="rect">
            <a:avLst/>
          </a:prstGeom>
        </p:spPr>
      </p:pic>
      <p:sp>
        <p:nvSpPr>
          <p:cNvPr id="122" name="직사각형 56">
            <a:extLst>
              <a:ext uri="{FF2B5EF4-FFF2-40B4-BE49-F238E27FC236}">
                <a16:creationId xmlns:a16="http://schemas.microsoft.com/office/drawing/2014/main" id="{89B6ED99-24A6-4893-BC3C-3AB20CE2964E}"/>
              </a:ext>
            </a:extLst>
          </p:cNvPr>
          <p:cNvSpPr/>
          <p:nvPr/>
        </p:nvSpPr>
        <p:spPr>
          <a:xfrm>
            <a:off x="1968797" y="5784444"/>
            <a:ext cx="3132590" cy="72777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1787AE2-A6EE-4178-9E62-C5601CCCBAFF}"/>
              </a:ext>
            </a:extLst>
          </p:cNvPr>
          <p:cNvSpPr/>
          <p:nvPr/>
        </p:nvSpPr>
        <p:spPr>
          <a:xfrm>
            <a:off x="1935471" y="5846861"/>
            <a:ext cx="4895145" cy="1086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초기 디자인 </a:t>
            </a:r>
            <a:r>
              <a:rPr lang="en-US" altLang="ko-KR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CAD </a:t>
            </a: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모델을 바탕으로 해석 실행</a:t>
            </a:r>
            <a:endParaRPr lang="en-US" altLang="ko-KR" sz="1100" dirty="0">
              <a:latin typeface="-윤고딕330" panose="02030504000101010101" pitchFamily="18" charset="-127"/>
              <a:ea typeface="문체부 제목 돋음체" panose="020B0609000101010101" pitchFamily="49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하중은 </a:t>
            </a:r>
            <a:r>
              <a:rPr lang="en-US" altLang="ko-KR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100N </a:t>
            </a: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으로 </a:t>
            </a:r>
            <a:r>
              <a:rPr lang="en-US" altLang="ko-KR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Setting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1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1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2" name="직사각형 56">
            <a:extLst>
              <a:ext uri="{FF2B5EF4-FFF2-40B4-BE49-F238E27FC236}">
                <a16:creationId xmlns:a16="http://schemas.microsoft.com/office/drawing/2014/main" id="{ED6801B7-E5EF-4379-A731-0645F4CDAFAD}"/>
              </a:ext>
            </a:extLst>
          </p:cNvPr>
          <p:cNvSpPr/>
          <p:nvPr/>
        </p:nvSpPr>
        <p:spPr>
          <a:xfrm>
            <a:off x="7955942" y="5790950"/>
            <a:ext cx="2720918" cy="7274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DADFE15-E8CE-408A-8D75-3F6271E6D6FA}"/>
              </a:ext>
            </a:extLst>
          </p:cNvPr>
          <p:cNvSpPr/>
          <p:nvPr/>
        </p:nvSpPr>
        <p:spPr>
          <a:xfrm>
            <a:off x="7934415" y="5846541"/>
            <a:ext cx="4895145" cy="578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Remove, Marginal, Keep </a:t>
            </a: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데이터 제시</a:t>
            </a:r>
            <a:endParaRPr lang="en-US" altLang="ko-KR" sz="1100" dirty="0">
              <a:latin typeface="-윤고딕330" panose="02030504000101010101" pitchFamily="18" charset="-127"/>
              <a:ea typeface="문체부 제목 돋음체" panose="020B0609000101010101" pitchFamily="49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불필요한 부분 제거 및 형상 간소화</a:t>
            </a:r>
            <a:endParaRPr lang="en-US" altLang="ko-KR" sz="1100" dirty="0">
              <a:latin typeface="-윤고딕330" panose="02030504000101010101" pitchFamily="18" charset="-127"/>
              <a:ea typeface="문체부 제목 돋음체" panose="020B0609000101010101" pitchFamily="49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6A9BA6F-A346-430A-BDBE-79F66B5B7513}"/>
              </a:ext>
            </a:extLst>
          </p:cNvPr>
          <p:cNvSpPr txBox="1"/>
          <p:nvPr/>
        </p:nvSpPr>
        <p:spPr>
          <a:xfrm>
            <a:off x="3127011" y="5449868"/>
            <a:ext cx="771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Before</a:t>
            </a:r>
            <a:endParaRPr lang="ko-KR" altLang="en-US" sz="1600" dirty="0">
              <a:solidFill>
                <a:schemeClr val="accent5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96B04A1-F214-4679-B29C-81C37038BBA9}"/>
              </a:ext>
            </a:extLst>
          </p:cNvPr>
          <p:cNvSpPr txBox="1"/>
          <p:nvPr/>
        </p:nvSpPr>
        <p:spPr>
          <a:xfrm>
            <a:off x="9019811" y="5445890"/>
            <a:ext cx="617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After</a:t>
            </a:r>
            <a:endParaRPr lang="ko-KR" altLang="en-US" sz="1600" dirty="0">
              <a:solidFill>
                <a:schemeClr val="accent5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91B96FA-0169-435E-82D6-067BC7837CD4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00" y="-855"/>
            <a:ext cx="1112400" cy="1111853"/>
          </a:xfrm>
          <a:prstGeom prst="rect">
            <a:avLst/>
          </a:prstGeom>
        </p:spPr>
      </p:pic>
      <p:grpSp>
        <p:nvGrpSpPr>
          <p:cNvPr id="41" name="그룹 103">
            <a:extLst>
              <a:ext uri="{FF2B5EF4-FFF2-40B4-BE49-F238E27FC236}">
                <a16:creationId xmlns:a16="http://schemas.microsoft.com/office/drawing/2014/main" id="{760E3A99-09FC-4D9E-848E-4C9AB40CDB95}"/>
              </a:ext>
            </a:extLst>
          </p:cNvPr>
          <p:cNvGrpSpPr/>
          <p:nvPr/>
        </p:nvGrpSpPr>
        <p:grpSpPr>
          <a:xfrm>
            <a:off x="571118" y="1157992"/>
            <a:ext cx="1158530" cy="338554"/>
            <a:chOff x="577885" y="1889496"/>
            <a:chExt cx="1158530" cy="33855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F1FB256-8691-46F8-AB0C-5F2BDB5BEB0D}"/>
                </a:ext>
              </a:extLst>
            </p:cNvPr>
            <p:cNvSpPr txBox="1"/>
            <p:nvPr/>
          </p:nvSpPr>
          <p:spPr>
            <a:xfrm>
              <a:off x="701067" y="1889496"/>
              <a:ext cx="1035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95-Black" panose="020B0A00000000000000" pitchFamily="34" charset="0"/>
                  <a:ea typeface="-윤고딕360" panose="02030504000101010101" pitchFamily="18" charset="-127"/>
                </a:rPr>
                <a:t>Process</a:t>
              </a:r>
            </a:p>
          </p:txBody>
        </p:sp>
        <p:sp>
          <p:nvSpPr>
            <p:cNvPr id="43" name="직사각형 105">
              <a:extLst>
                <a:ext uri="{FF2B5EF4-FFF2-40B4-BE49-F238E27FC236}">
                  <a16:creationId xmlns:a16="http://schemas.microsoft.com/office/drawing/2014/main" id="{66F8851F-41E8-4642-A508-DCFE51AE3975}"/>
                </a:ext>
              </a:extLst>
            </p:cNvPr>
            <p:cNvSpPr/>
            <p:nvPr/>
          </p:nvSpPr>
          <p:spPr>
            <a:xfrm>
              <a:off x="577885" y="1935415"/>
              <a:ext cx="123182" cy="23454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298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Content Placeholder 4">
            <a:extLst>
              <a:ext uri="{FF2B5EF4-FFF2-40B4-BE49-F238E27FC236}">
                <a16:creationId xmlns:a16="http://schemas.microsoft.com/office/drawing/2014/main" id="{8CB36C32-0786-4AB8-BAA2-8C0E7D7A24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4" t="28021" r="972" b="2909"/>
          <a:stretch/>
        </p:blipFill>
        <p:spPr>
          <a:xfrm>
            <a:off x="402988" y="1938087"/>
            <a:ext cx="3503974" cy="18000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32E0681F-87F9-45A1-9A07-D07493D2F1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9" t="31337"/>
          <a:stretch/>
        </p:blipFill>
        <p:spPr>
          <a:xfrm>
            <a:off x="4247816" y="1938087"/>
            <a:ext cx="3959597" cy="18000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7A399CE-DF04-49C9-B93D-74C9BE10CD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6" t="23572"/>
          <a:stretch/>
        </p:blipFill>
        <p:spPr>
          <a:xfrm>
            <a:off x="8719779" y="1938087"/>
            <a:ext cx="2650170" cy="18000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6A395D6-9F1A-4201-B38C-CCAB80B7CF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26634"/>
          <a:stretch/>
        </p:blipFill>
        <p:spPr>
          <a:xfrm>
            <a:off x="578320" y="4304990"/>
            <a:ext cx="3153309" cy="18000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C6CB58F1-4ECC-4E38-90F6-F17230A263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1" t="24415"/>
          <a:stretch/>
        </p:blipFill>
        <p:spPr>
          <a:xfrm>
            <a:off x="4772055" y="4304990"/>
            <a:ext cx="3072535" cy="180000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737BDEAA-5119-4A7A-A4C4-8D4FE6C618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1" t="24547"/>
          <a:stretch/>
        </p:blipFill>
        <p:spPr>
          <a:xfrm>
            <a:off x="8675047" y="4304990"/>
            <a:ext cx="2650169" cy="1800000"/>
          </a:xfrm>
          <a:prstGeom prst="rect">
            <a:avLst/>
          </a:prstGeom>
        </p:spPr>
      </p:pic>
      <p:grpSp>
        <p:nvGrpSpPr>
          <p:cNvPr id="114" name="그룹 90">
            <a:extLst>
              <a:ext uri="{FF2B5EF4-FFF2-40B4-BE49-F238E27FC236}">
                <a16:creationId xmlns:a16="http://schemas.microsoft.com/office/drawing/2014/main" id="{714C80ED-9AD3-479F-92D9-3B73C9E43CD0}"/>
              </a:ext>
            </a:extLst>
          </p:cNvPr>
          <p:cNvGrpSpPr/>
          <p:nvPr/>
        </p:nvGrpSpPr>
        <p:grpSpPr>
          <a:xfrm>
            <a:off x="434778" y="1491385"/>
            <a:ext cx="3233245" cy="307777"/>
            <a:chOff x="644887" y="1683132"/>
            <a:chExt cx="3233245" cy="307777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4D7E307-D9AE-4954-91E2-99621810FCB1}"/>
                </a:ext>
              </a:extLst>
            </p:cNvPr>
            <p:cNvSpPr txBox="1"/>
            <p:nvPr/>
          </p:nvSpPr>
          <p:spPr>
            <a:xfrm>
              <a:off x="644887" y="1683132"/>
              <a:ext cx="3233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en-US" altLang="ko-KR" sz="1400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Step 1</a:t>
              </a:r>
              <a:endParaRPr lang="ko-KR" altLang="en-US" sz="1400" b="1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116" name="직선 연결선 92">
              <a:extLst>
                <a:ext uri="{FF2B5EF4-FFF2-40B4-BE49-F238E27FC236}">
                  <a16:creationId xmlns:a16="http://schemas.microsoft.com/office/drawing/2014/main" id="{0B39B36F-8EFE-41B1-B102-FE2CA75B7B14}"/>
                </a:ext>
              </a:extLst>
            </p:cNvPr>
            <p:cNvCxnSpPr>
              <a:cxnSpLocks/>
            </p:cNvCxnSpPr>
            <p:nvPr/>
          </p:nvCxnSpPr>
          <p:spPr>
            <a:xfrm>
              <a:off x="743388" y="1990909"/>
              <a:ext cx="492246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90">
            <a:extLst>
              <a:ext uri="{FF2B5EF4-FFF2-40B4-BE49-F238E27FC236}">
                <a16:creationId xmlns:a16="http://schemas.microsoft.com/office/drawing/2014/main" id="{3947098D-75F0-474D-BC9F-EEB23287A147}"/>
              </a:ext>
            </a:extLst>
          </p:cNvPr>
          <p:cNvGrpSpPr/>
          <p:nvPr/>
        </p:nvGrpSpPr>
        <p:grpSpPr>
          <a:xfrm>
            <a:off x="4691698" y="1491384"/>
            <a:ext cx="3233245" cy="307777"/>
            <a:chOff x="644887" y="1683132"/>
            <a:chExt cx="3233245" cy="307777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2DC1A4E-1331-438E-B1A2-4A737526C8AB}"/>
                </a:ext>
              </a:extLst>
            </p:cNvPr>
            <p:cNvSpPr txBox="1"/>
            <p:nvPr/>
          </p:nvSpPr>
          <p:spPr>
            <a:xfrm>
              <a:off x="644887" y="1683132"/>
              <a:ext cx="3233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en-US" altLang="ko-KR" sz="1400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Step 2</a:t>
              </a:r>
              <a:endParaRPr lang="ko-KR" altLang="en-US" sz="1400" b="1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119" name="직선 연결선 92">
              <a:extLst>
                <a:ext uri="{FF2B5EF4-FFF2-40B4-BE49-F238E27FC236}">
                  <a16:creationId xmlns:a16="http://schemas.microsoft.com/office/drawing/2014/main" id="{F428F61B-CAE0-460D-A5E4-7E22EAF1D662}"/>
                </a:ext>
              </a:extLst>
            </p:cNvPr>
            <p:cNvCxnSpPr>
              <a:cxnSpLocks/>
            </p:cNvCxnSpPr>
            <p:nvPr/>
          </p:nvCxnSpPr>
          <p:spPr>
            <a:xfrm>
              <a:off x="743388" y="1990909"/>
              <a:ext cx="494784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90">
            <a:extLst>
              <a:ext uri="{FF2B5EF4-FFF2-40B4-BE49-F238E27FC236}">
                <a16:creationId xmlns:a16="http://schemas.microsoft.com/office/drawing/2014/main" id="{33F952FE-5914-487F-8944-A9D7798F3128}"/>
              </a:ext>
            </a:extLst>
          </p:cNvPr>
          <p:cNvGrpSpPr/>
          <p:nvPr/>
        </p:nvGrpSpPr>
        <p:grpSpPr>
          <a:xfrm>
            <a:off x="8675047" y="1479073"/>
            <a:ext cx="3233245" cy="307777"/>
            <a:chOff x="644887" y="1683132"/>
            <a:chExt cx="3233245" cy="307777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5DFFAEF-1B7A-43AA-9FF3-48DC4EC8A4D5}"/>
                </a:ext>
              </a:extLst>
            </p:cNvPr>
            <p:cNvSpPr txBox="1"/>
            <p:nvPr/>
          </p:nvSpPr>
          <p:spPr>
            <a:xfrm>
              <a:off x="644887" y="1683132"/>
              <a:ext cx="3233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en-US" altLang="ko-KR" sz="1400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Step 3</a:t>
              </a:r>
              <a:endParaRPr lang="ko-KR" altLang="en-US" sz="1400" b="1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123" name="직선 연결선 92">
              <a:extLst>
                <a:ext uri="{FF2B5EF4-FFF2-40B4-BE49-F238E27FC236}">
                  <a16:creationId xmlns:a16="http://schemas.microsoft.com/office/drawing/2014/main" id="{63CA677C-CEE2-4FE7-8D85-31CA37BB1311}"/>
                </a:ext>
              </a:extLst>
            </p:cNvPr>
            <p:cNvCxnSpPr>
              <a:cxnSpLocks/>
            </p:cNvCxnSpPr>
            <p:nvPr/>
          </p:nvCxnSpPr>
          <p:spPr>
            <a:xfrm>
              <a:off x="743388" y="1990909"/>
              <a:ext cx="519606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그룹 90">
            <a:extLst>
              <a:ext uri="{FF2B5EF4-FFF2-40B4-BE49-F238E27FC236}">
                <a16:creationId xmlns:a16="http://schemas.microsoft.com/office/drawing/2014/main" id="{7BC3D27D-19BC-42B3-95C3-AA71EFC08097}"/>
              </a:ext>
            </a:extLst>
          </p:cNvPr>
          <p:cNvGrpSpPr/>
          <p:nvPr/>
        </p:nvGrpSpPr>
        <p:grpSpPr>
          <a:xfrm>
            <a:off x="498384" y="3923399"/>
            <a:ext cx="3233245" cy="307777"/>
            <a:chOff x="644887" y="1683132"/>
            <a:chExt cx="3233245" cy="307777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271B6D6-59F9-4AD2-B73F-7FE8A3212AC4}"/>
                </a:ext>
              </a:extLst>
            </p:cNvPr>
            <p:cNvSpPr txBox="1"/>
            <p:nvPr/>
          </p:nvSpPr>
          <p:spPr>
            <a:xfrm>
              <a:off x="644887" y="1683132"/>
              <a:ext cx="3233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en-US" altLang="ko-KR" sz="1400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Step 4</a:t>
              </a:r>
              <a:endParaRPr lang="ko-KR" altLang="en-US" sz="1400" b="1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127" name="직선 연결선 92">
              <a:extLst>
                <a:ext uri="{FF2B5EF4-FFF2-40B4-BE49-F238E27FC236}">
                  <a16:creationId xmlns:a16="http://schemas.microsoft.com/office/drawing/2014/main" id="{BDD7007A-C163-4743-A442-4EFB2ACADB85}"/>
                </a:ext>
              </a:extLst>
            </p:cNvPr>
            <p:cNvCxnSpPr>
              <a:cxnSpLocks/>
            </p:cNvCxnSpPr>
            <p:nvPr/>
          </p:nvCxnSpPr>
          <p:spPr>
            <a:xfrm>
              <a:off x="743388" y="1990909"/>
              <a:ext cx="512248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그룹 90">
            <a:extLst>
              <a:ext uri="{FF2B5EF4-FFF2-40B4-BE49-F238E27FC236}">
                <a16:creationId xmlns:a16="http://schemas.microsoft.com/office/drawing/2014/main" id="{76EDE592-7D5E-416F-BFD3-EFDBACBBFC31}"/>
              </a:ext>
            </a:extLst>
          </p:cNvPr>
          <p:cNvGrpSpPr/>
          <p:nvPr/>
        </p:nvGrpSpPr>
        <p:grpSpPr>
          <a:xfrm>
            <a:off x="4691698" y="3923399"/>
            <a:ext cx="3233245" cy="307777"/>
            <a:chOff x="644887" y="1683132"/>
            <a:chExt cx="3233245" cy="30777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724336C-3683-48D8-A9AC-3A45134640F7}"/>
                </a:ext>
              </a:extLst>
            </p:cNvPr>
            <p:cNvSpPr txBox="1"/>
            <p:nvPr/>
          </p:nvSpPr>
          <p:spPr>
            <a:xfrm>
              <a:off x="644887" y="1683132"/>
              <a:ext cx="3233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en-US" altLang="ko-KR" sz="1400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Step 5</a:t>
              </a:r>
              <a:endParaRPr lang="ko-KR" altLang="en-US" sz="1400" b="1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132" name="직선 연결선 92">
              <a:extLst>
                <a:ext uri="{FF2B5EF4-FFF2-40B4-BE49-F238E27FC236}">
                  <a16:creationId xmlns:a16="http://schemas.microsoft.com/office/drawing/2014/main" id="{068B6EF7-B8BA-4445-B0F4-C4B604FE70BE}"/>
                </a:ext>
              </a:extLst>
            </p:cNvPr>
            <p:cNvCxnSpPr>
              <a:cxnSpLocks/>
            </p:cNvCxnSpPr>
            <p:nvPr/>
          </p:nvCxnSpPr>
          <p:spPr>
            <a:xfrm>
              <a:off x="743388" y="1990909"/>
              <a:ext cx="531101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90">
            <a:extLst>
              <a:ext uri="{FF2B5EF4-FFF2-40B4-BE49-F238E27FC236}">
                <a16:creationId xmlns:a16="http://schemas.microsoft.com/office/drawing/2014/main" id="{48F80819-8D62-4C96-BD4A-453790A871CD}"/>
              </a:ext>
            </a:extLst>
          </p:cNvPr>
          <p:cNvGrpSpPr/>
          <p:nvPr/>
        </p:nvGrpSpPr>
        <p:grpSpPr>
          <a:xfrm>
            <a:off x="8675047" y="3923399"/>
            <a:ext cx="3233245" cy="307777"/>
            <a:chOff x="644887" y="1683132"/>
            <a:chExt cx="3233245" cy="307777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8AAA042-49EE-4A37-8CB2-43B16BC9393E}"/>
                </a:ext>
              </a:extLst>
            </p:cNvPr>
            <p:cNvSpPr txBox="1"/>
            <p:nvPr/>
          </p:nvSpPr>
          <p:spPr>
            <a:xfrm>
              <a:off x="644887" y="1683132"/>
              <a:ext cx="3233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en-US" altLang="ko-KR" sz="1400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Step 6</a:t>
              </a:r>
              <a:endParaRPr lang="ko-KR" altLang="en-US" sz="1400" b="1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135" name="직선 연결선 92">
              <a:extLst>
                <a:ext uri="{FF2B5EF4-FFF2-40B4-BE49-F238E27FC236}">
                  <a16:creationId xmlns:a16="http://schemas.microsoft.com/office/drawing/2014/main" id="{526FD5A7-04D6-4318-90D4-EC03D1D5633E}"/>
                </a:ext>
              </a:extLst>
            </p:cNvPr>
            <p:cNvCxnSpPr>
              <a:cxnSpLocks/>
            </p:cNvCxnSpPr>
            <p:nvPr/>
          </p:nvCxnSpPr>
          <p:spPr>
            <a:xfrm>
              <a:off x="743388" y="1990909"/>
              <a:ext cx="519606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직사각형 85">
            <a:extLst>
              <a:ext uri="{FF2B5EF4-FFF2-40B4-BE49-F238E27FC236}">
                <a16:creationId xmlns:a16="http://schemas.microsoft.com/office/drawing/2014/main" id="{DC2CBAF6-7DB9-4CA8-A4DE-9A6ACCA7BF91}"/>
              </a:ext>
            </a:extLst>
          </p:cNvPr>
          <p:cNvSpPr/>
          <p:nvPr/>
        </p:nvSpPr>
        <p:spPr>
          <a:xfrm>
            <a:off x="0" y="0"/>
            <a:ext cx="12192000" cy="1089329"/>
          </a:xfrm>
          <a:prstGeom prst="rect">
            <a:avLst/>
          </a:prstGeom>
          <a:gradFill flip="none" rotWithShape="1">
            <a:gsLst>
              <a:gs pos="40789">
                <a:schemeClr val="accent1">
                  <a:lumMod val="75000"/>
                </a:schemeClr>
              </a:gs>
              <a:gs pos="11986">
                <a:srgbClr val="CAD7EE"/>
              </a:gs>
              <a:gs pos="60684">
                <a:srgbClr val="2A4B86">
                  <a:lumMod val="73000"/>
                </a:srgbClr>
              </a:gs>
              <a:gs pos="8000">
                <a:schemeClr val="accent1">
                  <a:lumMod val="5000"/>
                  <a:lumOff val="95000"/>
                  <a:alpha val="57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83">
            <a:extLst>
              <a:ext uri="{FF2B5EF4-FFF2-40B4-BE49-F238E27FC236}">
                <a16:creationId xmlns:a16="http://schemas.microsoft.com/office/drawing/2014/main" id="{8D879B60-E8AD-4FFD-9644-CC346F6C5858}"/>
              </a:ext>
            </a:extLst>
          </p:cNvPr>
          <p:cNvGrpSpPr/>
          <p:nvPr/>
        </p:nvGrpSpPr>
        <p:grpSpPr>
          <a:xfrm>
            <a:off x="184214" y="186504"/>
            <a:ext cx="4701672" cy="652769"/>
            <a:chOff x="422750" y="154700"/>
            <a:chExt cx="4701672" cy="652769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97BB115-904C-43C0-8775-AAA217EDF561}"/>
                </a:ext>
              </a:extLst>
            </p:cNvPr>
            <p:cNvSpPr txBox="1"/>
            <p:nvPr/>
          </p:nvSpPr>
          <p:spPr>
            <a:xfrm>
              <a:off x="1126789" y="154700"/>
              <a:ext cx="3405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ANSYS </a:t>
              </a:r>
              <a:r>
                <a:rPr lang="en-US" altLang="ko-KR" sz="1400" dirty="0" err="1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Spaceclaim</a:t>
              </a:r>
              <a:r>
                <a:rPr lang="ko-KR" altLang="en-US" sz="14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을 활용한 설계 변경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8CB7585-5566-4698-9ABC-4623BFD18C74}"/>
                </a:ext>
              </a:extLst>
            </p:cNvPr>
            <p:cNvSpPr txBox="1"/>
            <p:nvPr/>
          </p:nvSpPr>
          <p:spPr>
            <a:xfrm>
              <a:off x="422750" y="161138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04</a:t>
              </a:r>
              <a:endParaRPr lang="ko-KR" altLang="en-US" sz="36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505CC66-B602-4398-B602-F82069DB1C27}"/>
                </a:ext>
              </a:extLst>
            </p:cNvPr>
            <p:cNvSpPr txBox="1"/>
            <p:nvPr/>
          </p:nvSpPr>
          <p:spPr>
            <a:xfrm>
              <a:off x="1126789" y="434295"/>
              <a:ext cx="3997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Modification (ANSYS </a:t>
              </a:r>
              <a:r>
                <a:rPr lang="en-US" altLang="ko-KR" dirty="0" err="1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Spaceclaim</a:t>
              </a:r>
              <a:r>
                <a:rPr lang="en-US" altLang="ko-KR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)</a:t>
              </a:r>
              <a:endParaRPr lang="ko-KR" altLang="en-US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78CB09FB-CEBC-4581-ACAE-0E8D896A6886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00" y="-855"/>
            <a:ext cx="1112400" cy="1111853"/>
          </a:xfrm>
          <a:prstGeom prst="rect">
            <a:avLst/>
          </a:prstGeom>
        </p:spPr>
      </p:pic>
      <p:cxnSp>
        <p:nvCxnSpPr>
          <p:cNvPr id="33" name="직선 연결선 88">
            <a:extLst>
              <a:ext uri="{FF2B5EF4-FFF2-40B4-BE49-F238E27FC236}">
                <a16:creationId xmlns:a16="http://schemas.microsoft.com/office/drawing/2014/main" id="{DFF18A8E-578A-454B-8EAC-F423B9C704B5}"/>
              </a:ext>
            </a:extLst>
          </p:cNvPr>
          <p:cNvCxnSpPr>
            <a:cxnSpLocks/>
          </p:cNvCxnSpPr>
          <p:nvPr/>
        </p:nvCxnSpPr>
        <p:spPr>
          <a:xfrm>
            <a:off x="278296" y="882596"/>
            <a:ext cx="105405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262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C2A29552-4AF3-4161-AA6A-92E9325D2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336" y="1140538"/>
            <a:ext cx="2376109" cy="152236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486B14B-20CE-4DB7-909B-1DA4C3209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98" y="1216241"/>
            <a:ext cx="1988708" cy="131975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D878883-4523-4FD2-90E2-01A07D939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72" y="1224038"/>
            <a:ext cx="1988708" cy="123969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8869B4D-8EFC-4AA6-AAE8-6E5602FC1E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4"/>
          <a:stretch/>
        </p:blipFill>
        <p:spPr>
          <a:xfrm>
            <a:off x="2036113" y="3042820"/>
            <a:ext cx="2038277" cy="158095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8B11204-6B69-4B1C-93B4-9C6B3428E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50471">
            <a:off x="2284421" y="4784068"/>
            <a:ext cx="910463" cy="176954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31AD5B9-4801-4F6B-90BA-E045F427B00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11"/>
          <a:stretch/>
        </p:blipFill>
        <p:spPr>
          <a:xfrm>
            <a:off x="4778767" y="4946056"/>
            <a:ext cx="2064048" cy="1533893"/>
          </a:xfrm>
          <a:prstGeom prst="rect">
            <a:avLst/>
          </a:prstGeom>
        </p:spPr>
      </p:pic>
      <p:grpSp>
        <p:nvGrpSpPr>
          <p:cNvPr id="83" name="그룹 90">
            <a:extLst>
              <a:ext uri="{FF2B5EF4-FFF2-40B4-BE49-F238E27FC236}">
                <a16:creationId xmlns:a16="http://schemas.microsoft.com/office/drawing/2014/main" id="{03578783-29C2-4A18-841C-A4ADF7193040}"/>
              </a:ext>
            </a:extLst>
          </p:cNvPr>
          <p:cNvGrpSpPr/>
          <p:nvPr/>
        </p:nvGrpSpPr>
        <p:grpSpPr>
          <a:xfrm>
            <a:off x="8639856" y="2545460"/>
            <a:ext cx="3233245" cy="307777"/>
            <a:chOff x="644887" y="1683132"/>
            <a:chExt cx="3233245" cy="30777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F8DA61C-39CB-4A64-B4F6-86F677401556}"/>
                </a:ext>
              </a:extLst>
            </p:cNvPr>
            <p:cNvSpPr txBox="1"/>
            <p:nvPr/>
          </p:nvSpPr>
          <p:spPr>
            <a:xfrm>
              <a:off x="644887" y="1683132"/>
              <a:ext cx="3233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en-US" altLang="ko-KR" sz="1400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Lower Frame x 2EA</a:t>
              </a:r>
              <a:endParaRPr lang="ko-KR" altLang="en-US" sz="1400" b="1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85" name="직선 연결선 92">
              <a:extLst>
                <a:ext uri="{FF2B5EF4-FFF2-40B4-BE49-F238E27FC236}">
                  <a16:creationId xmlns:a16="http://schemas.microsoft.com/office/drawing/2014/main" id="{E96E890F-3588-44E2-8981-08553C2BE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817" y="1988587"/>
              <a:ext cx="1647659" cy="2322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룹 90">
            <a:extLst>
              <a:ext uri="{FF2B5EF4-FFF2-40B4-BE49-F238E27FC236}">
                <a16:creationId xmlns:a16="http://schemas.microsoft.com/office/drawing/2014/main" id="{E5195AAD-99EB-4EA5-9AEC-A88EEF064167}"/>
              </a:ext>
            </a:extLst>
          </p:cNvPr>
          <p:cNvGrpSpPr/>
          <p:nvPr/>
        </p:nvGrpSpPr>
        <p:grpSpPr>
          <a:xfrm>
            <a:off x="5138259" y="2535922"/>
            <a:ext cx="3233245" cy="307777"/>
            <a:chOff x="644887" y="1683132"/>
            <a:chExt cx="3233245" cy="30777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218F17D-7C51-43F7-8D1C-706676D536F0}"/>
                </a:ext>
              </a:extLst>
            </p:cNvPr>
            <p:cNvSpPr txBox="1"/>
            <p:nvPr/>
          </p:nvSpPr>
          <p:spPr>
            <a:xfrm>
              <a:off x="644887" y="1683132"/>
              <a:ext cx="3233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en-US" altLang="ko-KR" sz="1400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Middle Frame x 2EA</a:t>
              </a:r>
              <a:endParaRPr lang="ko-KR" altLang="en-US" sz="1400" b="1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104" name="직선 연결선 92">
              <a:extLst>
                <a:ext uri="{FF2B5EF4-FFF2-40B4-BE49-F238E27FC236}">
                  <a16:creationId xmlns:a16="http://schemas.microsoft.com/office/drawing/2014/main" id="{914CCB78-8B59-4FD0-87E4-3C3F8C6762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388" y="1980706"/>
              <a:ext cx="1657187" cy="10203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90">
            <a:extLst>
              <a:ext uri="{FF2B5EF4-FFF2-40B4-BE49-F238E27FC236}">
                <a16:creationId xmlns:a16="http://schemas.microsoft.com/office/drawing/2014/main" id="{0EB5874D-26FB-44E1-A1FD-A7932F89E3FC}"/>
              </a:ext>
            </a:extLst>
          </p:cNvPr>
          <p:cNvGrpSpPr/>
          <p:nvPr/>
        </p:nvGrpSpPr>
        <p:grpSpPr>
          <a:xfrm>
            <a:off x="8539264" y="4422250"/>
            <a:ext cx="3233245" cy="307778"/>
            <a:chOff x="644887" y="1683132"/>
            <a:chExt cx="3233245" cy="307778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0DD9F6B-7320-4C80-8ADB-B8F08E649FB8}"/>
                </a:ext>
              </a:extLst>
            </p:cNvPr>
            <p:cNvSpPr txBox="1"/>
            <p:nvPr/>
          </p:nvSpPr>
          <p:spPr>
            <a:xfrm>
              <a:off x="644887" y="1683132"/>
              <a:ext cx="3233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en-US" altLang="ko-KR" sz="1400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Lower Arch Part x 2EA</a:t>
              </a:r>
              <a:endParaRPr lang="ko-KR" altLang="en-US" sz="1400" b="1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113" name="직선 연결선 92">
              <a:extLst>
                <a:ext uri="{FF2B5EF4-FFF2-40B4-BE49-F238E27FC236}">
                  <a16:creationId xmlns:a16="http://schemas.microsoft.com/office/drawing/2014/main" id="{633F36C6-44BD-4A34-A215-4EFB4BB838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388" y="1981400"/>
              <a:ext cx="1769462" cy="951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90">
            <a:extLst>
              <a:ext uri="{FF2B5EF4-FFF2-40B4-BE49-F238E27FC236}">
                <a16:creationId xmlns:a16="http://schemas.microsoft.com/office/drawing/2014/main" id="{76C7C847-2CB0-40A1-BD6D-48378E48F9A8}"/>
              </a:ext>
            </a:extLst>
          </p:cNvPr>
          <p:cNvGrpSpPr/>
          <p:nvPr/>
        </p:nvGrpSpPr>
        <p:grpSpPr>
          <a:xfrm>
            <a:off x="2110739" y="6391625"/>
            <a:ext cx="3233245" cy="307777"/>
            <a:chOff x="644887" y="1683132"/>
            <a:chExt cx="3233245" cy="307777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259B686-AE58-4A59-B9D6-5F06DF10EBF0}"/>
                </a:ext>
              </a:extLst>
            </p:cNvPr>
            <p:cNvSpPr txBox="1"/>
            <p:nvPr/>
          </p:nvSpPr>
          <p:spPr>
            <a:xfrm>
              <a:off x="644887" y="1683132"/>
              <a:ext cx="3233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en-US" altLang="ko-KR" sz="1400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Beam x 52EA</a:t>
              </a:r>
              <a:endParaRPr lang="ko-KR" altLang="en-US" sz="1400" b="1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119" name="직선 연결선 92">
              <a:extLst>
                <a:ext uri="{FF2B5EF4-FFF2-40B4-BE49-F238E27FC236}">
                  <a16:creationId xmlns:a16="http://schemas.microsoft.com/office/drawing/2014/main" id="{96B765F5-0474-4E29-80A6-1FA2BE77B7DE}"/>
                </a:ext>
              </a:extLst>
            </p:cNvPr>
            <p:cNvCxnSpPr>
              <a:cxnSpLocks/>
            </p:cNvCxnSpPr>
            <p:nvPr/>
          </p:nvCxnSpPr>
          <p:spPr>
            <a:xfrm>
              <a:off x="743388" y="1990909"/>
              <a:ext cx="1066603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90">
            <a:extLst>
              <a:ext uri="{FF2B5EF4-FFF2-40B4-BE49-F238E27FC236}">
                <a16:creationId xmlns:a16="http://schemas.microsoft.com/office/drawing/2014/main" id="{68142D92-EE25-4CE2-AB5E-65D6EC84024D}"/>
              </a:ext>
            </a:extLst>
          </p:cNvPr>
          <p:cNvGrpSpPr/>
          <p:nvPr/>
        </p:nvGrpSpPr>
        <p:grpSpPr>
          <a:xfrm>
            <a:off x="5398636" y="6394069"/>
            <a:ext cx="3233245" cy="307777"/>
            <a:chOff x="644887" y="1683132"/>
            <a:chExt cx="3233245" cy="307777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07F056E-064D-4FBA-B154-6ECA630D8F39}"/>
                </a:ext>
              </a:extLst>
            </p:cNvPr>
            <p:cNvSpPr txBox="1"/>
            <p:nvPr/>
          </p:nvSpPr>
          <p:spPr>
            <a:xfrm>
              <a:off x="644887" y="1683132"/>
              <a:ext cx="3233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en-US" altLang="ko-KR" sz="1400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Bolts x 11EA</a:t>
              </a:r>
              <a:endParaRPr lang="ko-KR" altLang="en-US" sz="1400" b="1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123" name="직선 연결선 92">
              <a:extLst>
                <a:ext uri="{FF2B5EF4-FFF2-40B4-BE49-F238E27FC236}">
                  <a16:creationId xmlns:a16="http://schemas.microsoft.com/office/drawing/2014/main" id="{C595F7C6-02F7-4060-8A89-68468D522A7B}"/>
                </a:ext>
              </a:extLst>
            </p:cNvPr>
            <p:cNvCxnSpPr>
              <a:cxnSpLocks/>
            </p:cNvCxnSpPr>
            <p:nvPr/>
          </p:nvCxnSpPr>
          <p:spPr>
            <a:xfrm>
              <a:off x="743388" y="1990909"/>
              <a:ext cx="1036624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그룹 90">
            <a:extLst>
              <a:ext uri="{FF2B5EF4-FFF2-40B4-BE49-F238E27FC236}">
                <a16:creationId xmlns:a16="http://schemas.microsoft.com/office/drawing/2014/main" id="{38FAEA79-DB83-42EE-83E5-8FBBBAA79859}"/>
              </a:ext>
            </a:extLst>
          </p:cNvPr>
          <p:cNvGrpSpPr/>
          <p:nvPr/>
        </p:nvGrpSpPr>
        <p:grpSpPr>
          <a:xfrm>
            <a:off x="1866358" y="4412741"/>
            <a:ext cx="3233245" cy="307779"/>
            <a:chOff x="680447" y="1683132"/>
            <a:chExt cx="3233245" cy="307779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8440A1-2C7F-489B-898D-2E7CCFDE6BDD}"/>
                </a:ext>
              </a:extLst>
            </p:cNvPr>
            <p:cNvSpPr txBox="1"/>
            <p:nvPr/>
          </p:nvSpPr>
          <p:spPr>
            <a:xfrm>
              <a:off x="680447" y="1683132"/>
              <a:ext cx="3233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en-US" altLang="ko-KR" sz="1400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Side Frame x 4EA</a:t>
              </a:r>
              <a:endParaRPr lang="ko-KR" altLang="en-US" sz="1400" b="1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127" name="직선 연결선 92">
              <a:extLst>
                <a:ext uri="{FF2B5EF4-FFF2-40B4-BE49-F238E27FC236}">
                  <a16:creationId xmlns:a16="http://schemas.microsoft.com/office/drawing/2014/main" id="{A469D085-2A94-4187-9918-499BD1C84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113" y="1990909"/>
              <a:ext cx="1553682" cy="2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직사각형 85">
            <a:extLst>
              <a:ext uri="{FF2B5EF4-FFF2-40B4-BE49-F238E27FC236}">
                <a16:creationId xmlns:a16="http://schemas.microsoft.com/office/drawing/2014/main" id="{101B0986-5026-4C5A-92D0-BE761DB3FE56}"/>
              </a:ext>
            </a:extLst>
          </p:cNvPr>
          <p:cNvSpPr/>
          <p:nvPr/>
        </p:nvSpPr>
        <p:spPr>
          <a:xfrm>
            <a:off x="0" y="0"/>
            <a:ext cx="12192000" cy="1089329"/>
          </a:xfrm>
          <a:prstGeom prst="rect">
            <a:avLst/>
          </a:prstGeom>
          <a:gradFill flip="none" rotWithShape="1">
            <a:gsLst>
              <a:gs pos="40789">
                <a:schemeClr val="accent1">
                  <a:lumMod val="75000"/>
                </a:schemeClr>
              </a:gs>
              <a:gs pos="11986">
                <a:srgbClr val="CAD7EE"/>
              </a:gs>
              <a:gs pos="60684">
                <a:srgbClr val="2A4B86">
                  <a:lumMod val="73000"/>
                </a:srgbClr>
              </a:gs>
              <a:gs pos="8000">
                <a:schemeClr val="accent1">
                  <a:lumMod val="5000"/>
                  <a:lumOff val="95000"/>
                  <a:alpha val="57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2" name="그룹 83">
            <a:extLst>
              <a:ext uri="{FF2B5EF4-FFF2-40B4-BE49-F238E27FC236}">
                <a16:creationId xmlns:a16="http://schemas.microsoft.com/office/drawing/2014/main" id="{203E9292-B601-4E70-8285-D43771040CFD}"/>
              </a:ext>
            </a:extLst>
          </p:cNvPr>
          <p:cNvGrpSpPr/>
          <p:nvPr/>
        </p:nvGrpSpPr>
        <p:grpSpPr>
          <a:xfrm>
            <a:off x="184214" y="186504"/>
            <a:ext cx="2667333" cy="652769"/>
            <a:chOff x="422750" y="154700"/>
            <a:chExt cx="2667333" cy="652769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31B1CF6-B85B-41E7-822B-E64F1AAD1943}"/>
                </a:ext>
              </a:extLst>
            </p:cNvPr>
            <p:cNvSpPr txBox="1"/>
            <p:nvPr/>
          </p:nvSpPr>
          <p:spPr>
            <a:xfrm>
              <a:off x="1126789" y="154700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-윤고딕360" panose="02030504000101010101" pitchFamily="18" charset="-127"/>
                  <a:ea typeface="문체부 제목 돋음체" panose="020B0609000101010101" pitchFamily="49" charset="-127"/>
                </a:rPr>
                <a:t>조립 부품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33285D4-4E7E-46A7-8BF7-EA858FE4BE97}"/>
                </a:ext>
              </a:extLst>
            </p:cNvPr>
            <p:cNvSpPr txBox="1"/>
            <p:nvPr/>
          </p:nvSpPr>
          <p:spPr>
            <a:xfrm>
              <a:off x="422750" y="161138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05</a:t>
              </a:r>
              <a:endParaRPr lang="ko-KR" altLang="en-US" sz="36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269DA46-BE0A-4F5D-815C-F37528440AED}"/>
                </a:ext>
              </a:extLst>
            </p:cNvPr>
            <p:cNvSpPr txBox="1"/>
            <p:nvPr/>
          </p:nvSpPr>
          <p:spPr>
            <a:xfrm>
              <a:off x="1126789" y="434295"/>
              <a:ext cx="1963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Assembly Parts</a:t>
              </a:r>
              <a:endParaRPr lang="ko-KR" altLang="en-US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3207620C-AF90-4F52-834A-EB8C346BAC83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00" y="-855"/>
            <a:ext cx="1112400" cy="1111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4C063F-4742-4244-8849-B439084B2C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20" y="3155414"/>
            <a:ext cx="2373622" cy="992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07ED43-CA38-4897-A75C-BB2A09D20E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82" y="3016523"/>
            <a:ext cx="1723065" cy="1351455"/>
          </a:xfrm>
          <a:prstGeom prst="rect">
            <a:avLst/>
          </a:prstGeom>
        </p:spPr>
      </p:pic>
      <p:grpSp>
        <p:nvGrpSpPr>
          <p:cNvPr id="61" name="그룹 90">
            <a:extLst>
              <a:ext uri="{FF2B5EF4-FFF2-40B4-BE49-F238E27FC236}">
                <a16:creationId xmlns:a16="http://schemas.microsoft.com/office/drawing/2014/main" id="{A5754565-8124-46F7-B545-CFDF5AB3DBAC}"/>
              </a:ext>
            </a:extLst>
          </p:cNvPr>
          <p:cNvGrpSpPr/>
          <p:nvPr/>
        </p:nvGrpSpPr>
        <p:grpSpPr>
          <a:xfrm>
            <a:off x="5074091" y="4425516"/>
            <a:ext cx="3233245" cy="307778"/>
            <a:chOff x="644887" y="1683132"/>
            <a:chExt cx="3233245" cy="30777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EC39183-DB3F-4804-B7D7-DC62EDF8A4A5}"/>
                </a:ext>
              </a:extLst>
            </p:cNvPr>
            <p:cNvSpPr txBox="1"/>
            <p:nvPr/>
          </p:nvSpPr>
          <p:spPr>
            <a:xfrm>
              <a:off x="644887" y="1683132"/>
              <a:ext cx="3233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en-US" altLang="ko-KR" sz="1400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Upper Arch Part x 2EA</a:t>
              </a:r>
              <a:endParaRPr lang="ko-KR" altLang="en-US" sz="1400" b="1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63" name="직선 연결선 92">
              <a:extLst>
                <a:ext uri="{FF2B5EF4-FFF2-40B4-BE49-F238E27FC236}">
                  <a16:creationId xmlns:a16="http://schemas.microsoft.com/office/drawing/2014/main" id="{410069DD-0A45-4B15-B445-96AB4FFCA1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388" y="1979282"/>
              <a:ext cx="1906772" cy="11628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90">
            <a:extLst>
              <a:ext uri="{FF2B5EF4-FFF2-40B4-BE49-F238E27FC236}">
                <a16:creationId xmlns:a16="http://schemas.microsoft.com/office/drawing/2014/main" id="{4A6B67DD-5E2D-4BDD-A8D5-5BBFDA048605}"/>
              </a:ext>
            </a:extLst>
          </p:cNvPr>
          <p:cNvGrpSpPr/>
          <p:nvPr/>
        </p:nvGrpSpPr>
        <p:grpSpPr>
          <a:xfrm>
            <a:off x="1825875" y="2543426"/>
            <a:ext cx="3233245" cy="307779"/>
            <a:chOff x="644887" y="1683132"/>
            <a:chExt cx="3233245" cy="30777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1B7E01C-D535-4773-9E77-C475BB03217A}"/>
                </a:ext>
              </a:extLst>
            </p:cNvPr>
            <p:cNvSpPr txBox="1"/>
            <p:nvPr/>
          </p:nvSpPr>
          <p:spPr>
            <a:xfrm>
              <a:off x="644887" y="1683132"/>
              <a:ext cx="3233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en-US" altLang="ko-KR" sz="1400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Upper Frame x 2EA</a:t>
              </a:r>
              <a:endParaRPr lang="ko-KR" altLang="en-US" sz="1400" b="1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66" name="직선 연결선 92">
              <a:extLst>
                <a:ext uri="{FF2B5EF4-FFF2-40B4-BE49-F238E27FC236}">
                  <a16:creationId xmlns:a16="http://schemas.microsoft.com/office/drawing/2014/main" id="{1D0EB3FA-5F66-4A73-823B-D69D90C94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092" y="1990909"/>
              <a:ext cx="1549872" cy="2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연결선 88">
            <a:extLst>
              <a:ext uri="{FF2B5EF4-FFF2-40B4-BE49-F238E27FC236}">
                <a16:creationId xmlns:a16="http://schemas.microsoft.com/office/drawing/2014/main" id="{68A98A87-D8D1-483D-B6A3-A3C2A40A250D}"/>
              </a:ext>
            </a:extLst>
          </p:cNvPr>
          <p:cNvCxnSpPr>
            <a:cxnSpLocks/>
          </p:cNvCxnSpPr>
          <p:nvPr/>
        </p:nvCxnSpPr>
        <p:spPr>
          <a:xfrm>
            <a:off x="278296" y="882596"/>
            <a:ext cx="105405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707A1A6-2888-4DC6-9AE7-E0AFE4A902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68" y="5169207"/>
            <a:ext cx="1975725" cy="1131865"/>
          </a:xfrm>
          <a:prstGeom prst="rect">
            <a:avLst/>
          </a:prstGeom>
        </p:spPr>
      </p:pic>
      <p:grpSp>
        <p:nvGrpSpPr>
          <p:cNvPr id="44" name="그룹 90">
            <a:extLst>
              <a:ext uri="{FF2B5EF4-FFF2-40B4-BE49-F238E27FC236}">
                <a16:creationId xmlns:a16="http://schemas.microsoft.com/office/drawing/2014/main" id="{B571CD84-F447-4474-AB9A-9FCF38DE8567}"/>
              </a:ext>
            </a:extLst>
          </p:cNvPr>
          <p:cNvGrpSpPr/>
          <p:nvPr/>
        </p:nvGrpSpPr>
        <p:grpSpPr>
          <a:xfrm>
            <a:off x="8730382" y="6391625"/>
            <a:ext cx="3233245" cy="307777"/>
            <a:chOff x="644887" y="1683132"/>
            <a:chExt cx="3233245" cy="30777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029F4D5-8494-43A9-B2BD-ADEDC3FF1DDE}"/>
                </a:ext>
              </a:extLst>
            </p:cNvPr>
            <p:cNvSpPr txBox="1"/>
            <p:nvPr/>
          </p:nvSpPr>
          <p:spPr>
            <a:xfrm>
              <a:off x="644887" y="1683132"/>
              <a:ext cx="3233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en-US" altLang="ko-KR" sz="1400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Fixing Block x 8EA</a:t>
              </a:r>
              <a:endParaRPr lang="ko-KR" altLang="en-US" sz="1400" b="1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46" name="직선 연결선 92">
              <a:extLst>
                <a:ext uri="{FF2B5EF4-FFF2-40B4-BE49-F238E27FC236}">
                  <a16:creationId xmlns:a16="http://schemas.microsoft.com/office/drawing/2014/main" id="{6E5832FF-119F-47CC-B7B4-CB9E2D1D1894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>
              <a:off x="743388" y="1990909"/>
              <a:ext cx="151812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4339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9E0A5FC-120D-4F37-AA0B-E46359DFEDA7}"/>
              </a:ext>
            </a:extLst>
          </p:cNvPr>
          <p:cNvSpPr/>
          <p:nvPr/>
        </p:nvSpPr>
        <p:spPr>
          <a:xfrm>
            <a:off x="0" y="-1"/>
            <a:ext cx="12192000" cy="1089329"/>
          </a:xfrm>
          <a:prstGeom prst="rect">
            <a:avLst/>
          </a:prstGeom>
          <a:gradFill flip="none" rotWithShape="1">
            <a:gsLst>
              <a:gs pos="40789">
                <a:schemeClr val="accent1">
                  <a:lumMod val="75000"/>
                </a:schemeClr>
              </a:gs>
              <a:gs pos="11986">
                <a:srgbClr val="CAD7EE"/>
              </a:gs>
              <a:gs pos="60684">
                <a:srgbClr val="2A4B86">
                  <a:lumMod val="73000"/>
                </a:srgbClr>
              </a:gs>
              <a:gs pos="8000">
                <a:schemeClr val="accent1">
                  <a:lumMod val="5000"/>
                  <a:lumOff val="95000"/>
                  <a:alpha val="57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AEA7FDD-C621-44D2-B39E-1C55912F27A7}"/>
              </a:ext>
            </a:extLst>
          </p:cNvPr>
          <p:cNvGrpSpPr/>
          <p:nvPr/>
        </p:nvGrpSpPr>
        <p:grpSpPr>
          <a:xfrm>
            <a:off x="184214" y="186504"/>
            <a:ext cx="3024161" cy="652769"/>
            <a:chOff x="422750" y="154700"/>
            <a:chExt cx="3024161" cy="65276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634C517-5A15-4965-A83A-A73699CEE154}"/>
                </a:ext>
              </a:extLst>
            </p:cNvPr>
            <p:cNvSpPr txBox="1"/>
            <p:nvPr/>
          </p:nvSpPr>
          <p:spPr>
            <a:xfrm>
              <a:off x="1126789" y="154700"/>
              <a:ext cx="11042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Part</a:t>
              </a:r>
              <a:r>
                <a:rPr lang="ko-KR" altLang="en-US" sz="14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의</a:t>
              </a:r>
              <a:r>
                <a:rPr lang="en-US" altLang="ko-KR" sz="14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체결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C186AC5-4B69-4A38-8DA1-6113B4067030}"/>
                </a:ext>
              </a:extLst>
            </p:cNvPr>
            <p:cNvSpPr txBox="1"/>
            <p:nvPr/>
          </p:nvSpPr>
          <p:spPr>
            <a:xfrm>
              <a:off x="422750" y="161138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06</a:t>
              </a:r>
              <a:endParaRPr lang="ko-KR" altLang="en-US" sz="36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F662BAC-3807-47E3-9FD4-E885FB97EA13}"/>
                </a:ext>
              </a:extLst>
            </p:cNvPr>
            <p:cNvSpPr txBox="1"/>
            <p:nvPr/>
          </p:nvSpPr>
          <p:spPr>
            <a:xfrm>
              <a:off x="1126789" y="434295"/>
              <a:ext cx="2320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Connection of Part</a:t>
              </a:r>
              <a:endParaRPr lang="ko-KR" altLang="en-US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cxnSp>
        <p:nvCxnSpPr>
          <p:cNvPr id="38" name="직선 연결선 102">
            <a:extLst>
              <a:ext uri="{FF2B5EF4-FFF2-40B4-BE49-F238E27FC236}">
                <a16:creationId xmlns:a16="http://schemas.microsoft.com/office/drawing/2014/main" id="{9158F6C7-D43F-49DD-A736-D2B1A01EFCA5}"/>
              </a:ext>
            </a:extLst>
          </p:cNvPr>
          <p:cNvCxnSpPr>
            <a:cxnSpLocks/>
          </p:cNvCxnSpPr>
          <p:nvPr/>
        </p:nvCxnSpPr>
        <p:spPr>
          <a:xfrm>
            <a:off x="6324819" y="1376877"/>
            <a:ext cx="0" cy="496285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56">
            <a:extLst>
              <a:ext uri="{FF2B5EF4-FFF2-40B4-BE49-F238E27FC236}">
                <a16:creationId xmlns:a16="http://schemas.microsoft.com/office/drawing/2014/main" id="{84420CD4-084D-4C5B-960B-4D18260F6951}"/>
              </a:ext>
            </a:extLst>
          </p:cNvPr>
          <p:cNvSpPr/>
          <p:nvPr/>
        </p:nvSpPr>
        <p:spPr>
          <a:xfrm>
            <a:off x="1215614" y="5835426"/>
            <a:ext cx="4329079" cy="62405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2614F7-5EEC-47C2-B2BF-F147F07E1697}"/>
              </a:ext>
            </a:extLst>
          </p:cNvPr>
          <p:cNvSpPr/>
          <p:nvPr/>
        </p:nvSpPr>
        <p:spPr>
          <a:xfrm>
            <a:off x="1170972" y="5816176"/>
            <a:ext cx="4895145" cy="878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Assembly</a:t>
            </a:r>
            <a:r>
              <a:rPr lang="ko-KR" altLang="en-US" sz="12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를 위하여 </a:t>
            </a:r>
            <a:r>
              <a:rPr lang="en-US" altLang="ko-KR" sz="12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Upper Truss Part, Middle Truss Part,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   Lower Truss Part, Side Truss Part</a:t>
            </a:r>
            <a:r>
              <a:rPr lang="ko-KR" altLang="en-US" sz="12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에</a:t>
            </a:r>
            <a:r>
              <a:rPr lang="en-US" altLang="ko-KR" sz="12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 </a:t>
            </a:r>
            <a:r>
              <a:rPr lang="ko-KR" altLang="en-US" sz="12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원형 기둥 돌출부 제작</a:t>
            </a:r>
            <a:endParaRPr lang="en-US" altLang="ko-KR" sz="1200" dirty="0">
              <a:latin typeface="-윤고딕330" panose="02030504000101010101" pitchFamily="18" charset="-127"/>
              <a:ea typeface="문체부 제목 돋음체" panose="020B0609000101010101" pitchFamily="49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1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9" name="직사각형 56">
            <a:extLst>
              <a:ext uri="{FF2B5EF4-FFF2-40B4-BE49-F238E27FC236}">
                <a16:creationId xmlns:a16="http://schemas.microsoft.com/office/drawing/2014/main" id="{7C7A0C72-1F32-4469-8243-82328B76C755}"/>
              </a:ext>
            </a:extLst>
          </p:cNvPr>
          <p:cNvSpPr/>
          <p:nvPr/>
        </p:nvSpPr>
        <p:spPr>
          <a:xfrm>
            <a:off x="7207827" y="5811103"/>
            <a:ext cx="4265487" cy="64837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114">
            <a:extLst>
              <a:ext uri="{FF2B5EF4-FFF2-40B4-BE49-F238E27FC236}">
                <a16:creationId xmlns:a16="http://schemas.microsoft.com/office/drawing/2014/main" id="{5C224076-B34E-4C4F-A9AE-7EF11B5985FC}"/>
              </a:ext>
            </a:extLst>
          </p:cNvPr>
          <p:cNvCxnSpPr>
            <a:cxnSpLocks/>
          </p:cNvCxnSpPr>
          <p:nvPr/>
        </p:nvCxnSpPr>
        <p:spPr>
          <a:xfrm flipH="1">
            <a:off x="765047" y="1378220"/>
            <a:ext cx="10829015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Content Placeholder 4">
            <a:extLst>
              <a:ext uri="{FF2B5EF4-FFF2-40B4-BE49-F238E27FC236}">
                <a16:creationId xmlns:a16="http://schemas.microsoft.com/office/drawing/2014/main" id="{092313DC-7136-47E3-896C-5AA4DF64E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84" y="1791432"/>
            <a:ext cx="5067371" cy="376460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A58F326-B44F-43CC-877D-CD950B6D7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360" y="1740899"/>
            <a:ext cx="4476126" cy="3815139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C3553E44-86CC-4EC6-9919-B5B265C86658}"/>
              </a:ext>
            </a:extLst>
          </p:cNvPr>
          <p:cNvSpPr/>
          <p:nvPr/>
        </p:nvSpPr>
        <p:spPr>
          <a:xfrm>
            <a:off x="7207827" y="5811099"/>
            <a:ext cx="5218387" cy="878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각각의 </a:t>
            </a:r>
            <a:r>
              <a:rPr lang="en-US" altLang="ko-KR" sz="12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Part</a:t>
            </a:r>
            <a:r>
              <a:rPr lang="ko-KR" altLang="en-US" sz="12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들을 연결시켜 줄 수 있는 </a:t>
            </a:r>
            <a:r>
              <a:rPr lang="en-US" altLang="ko-KR" sz="12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Beam 3D </a:t>
            </a:r>
            <a:r>
              <a:rPr lang="ko-KR" altLang="en-US" sz="12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형상화 </a:t>
            </a:r>
            <a:endParaRPr lang="en-US" altLang="ko-KR" sz="1200" dirty="0">
              <a:latin typeface="-윤고딕330" panose="02030504000101010101" pitchFamily="18" charset="-127"/>
              <a:ea typeface="문체부 제목 돋음체" panose="020B0609000101010101" pitchFamily="49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3D Printing</a:t>
            </a:r>
            <a:r>
              <a:rPr lang="ko-KR" altLang="en-US" sz="12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의 장점을 살려 특별한 모양의 </a:t>
            </a:r>
            <a:r>
              <a:rPr lang="en-US" altLang="ko-KR" sz="12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Beam</a:t>
            </a:r>
            <a:r>
              <a:rPr lang="ko-KR" altLang="en-US" sz="1200" dirty="0">
                <a:latin typeface="-윤고딕330" panose="02030504000101010101" pitchFamily="18" charset="-127"/>
                <a:ea typeface="문체부 제목 돋음체" panose="020B0609000101010101" pitchFamily="49" charset="-127"/>
              </a:rPr>
              <a:t>을 제작</a:t>
            </a:r>
            <a:endParaRPr lang="en-US" altLang="ko-KR" sz="1200" dirty="0">
              <a:latin typeface="-윤고딕330" panose="02030504000101010101" pitchFamily="18" charset="-127"/>
              <a:ea typeface="문체부 제목 돋음체" panose="020B0609000101010101" pitchFamily="49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1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E03351-979E-4F37-8C27-F5ED456AB72D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00" y="-855"/>
            <a:ext cx="1112400" cy="1111853"/>
          </a:xfrm>
          <a:prstGeom prst="rect">
            <a:avLst/>
          </a:prstGeom>
        </p:spPr>
      </p:pic>
      <p:cxnSp>
        <p:nvCxnSpPr>
          <p:cNvPr id="17" name="직선 연결선 88">
            <a:extLst>
              <a:ext uri="{FF2B5EF4-FFF2-40B4-BE49-F238E27FC236}">
                <a16:creationId xmlns:a16="http://schemas.microsoft.com/office/drawing/2014/main" id="{65DED0A6-2641-49DD-A536-B4A524AA1B39}"/>
              </a:ext>
            </a:extLst>
          </p:cNvPr>
          <p:cNvCxnSpPr>
            <a:cxnSpLocks/>
          </p:cNvCxnSpPr>
          <p:nvPr/>
        </p:nvCxnSpPr>
        <p:spPr>
          <a:xfrm>
            <a:off x="278296" y="882596"/>
            <a:ext cx="105405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88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85">
            <a:extLst>
              <a:ext uri="{FF2B5EF4-FFF2-40B4-BE49-F238E27FC236}">
                <a16:creationId xmlns:a16="http://schemas.microsoft.com/office/drawing/2014/main" id="{101B0986-5026-4C5A-92D0-BE761DB3FE56}"/>
              </a:ext>
            </a:extLst>
          </p:cNvPr>
          <p:cNvSpPr/>
          <p:nvPr/>
        </p:nvSpPr>
        <p:spPr>
          <a:xfrm>
            <a:off x="0" y="0"/>
            <a:ext cx="12192000" cy="1089329"/>
          </a:xfrm>
          <a:prstGeom prst="rect">
            <a:avLst/>
          </a:prstGeom>
          <a:gradFill flip="none" rotWithShape="1">
            <a:gsLst>
              <a:gs pos="40789">
                <a:schemeClr val="accent1">
                  <a:lumMod val="75000"/>
                </a:schemeClr>
              </a:gs>
              <a:gs pos="11986">
                <a:srgbClr val="CAD7EE"/>
              </a:gs>
              <a:gs pos="60684">
                <a:srgbClr val="2A4B86">
                  <a:lumMod val="73000"/>
                </a:srgbClr>
              </a:gs>
              <a:gs pos="8000">
                <a:schemeClr val="accent1">
                  <a:lumMod val="5000"/>
                  <a:lumOff val="95000"/>
                  <a:alpha val="57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2" name="그룹 83">
            <a:extLst>
              <a:ext uri="{FF2B5EF4-FFF2-40B4-BE49-F238E27FC236}">
                <a16:creationId xmlns:a16="http://schemas.microsoft.com/office/drawing/2014/main" id="{203E9292-B601-4E70-8285-D43771040CFD}"/>
              </a:ext>
            </a:extLst>
          </p:cNvPr>
          <p:cNvGrpSpPr/>
          <p:nvPr/>
        </p:nvGrpSpPr>
        <p:grpSpPr>
          <a:xfrm>
            <a:off x="184214" y="186504"/>
            <a:ext cx="2911695" cy="652769"/>
            <a:chOff x="422750" y="154700"/>
            <a:chExt cx="2911695" cy="652769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31B1CF6-B85B-41E7-822B-E64F1AAD1943}"/>
                </a:ext>
              </a:extLst>
            </p:cNvPr>
            <p:cNvSpPr txBox="1"/>
            <p:nvPr/>
          </p:nvSpPr>
          <p:spPr>
            <a:xfrm>
              <a:off x="1126789" y="154700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-윤고딕360" panose="02030504000101010101" pitchFamily="18" charset="-127"/>
                  <a:ea typeface="문체부 제목 돋음체" panose="020B0609000101010101" pitchFamily="49" charset="-127"/>
                </a:rPr>
                <a:t>조립 결과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33285D4-4E7E-46A7-8BF7-EA858FE4BE97}"/>
                </a:ext>
              </a:extLst>
            </p:cNvPr>
            <p:cNvSpPr txBox="1"/>
            <p:nvPr/>
          </p:nvSpPr>
          <p:spPr>
            <a:xfrm>
              <a:off x="422750" y="161138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07</a:t>
              </a:r>
              <a:endParaRPr lang="ko-KR" altLang="en-US" sz="36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269DA46-BE0A-4F5D-815C-F37528440AED}"/>
                </a:ext>
              </a:extLst>
            </p:cNvPr>
            <p:cNvSpPr txBox="1"/>
            <p:nvPr/>
          </p:nvSpPr>
          <p:spPr>
            <a:xfrm>
              <a:off x="1126789" y="434295"/>
              <a:ext cx="2207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Assembly Results</a:t>
              </a:r>
              <a:endParaRPr lang="ko-KR" altLang="en-US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3207620C-AF90-4F52-834A-EB8C346BAC8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00" y="-855"/>
            <a:ext cx="1112400" cy="111185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8C1533-FD84-404C-A9C5-4C45711C3C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" r="2518" b="11168"/>
          <a:stretch/>
        </p:blipFill>
        <p:spPr>
          <a:xfrm>
            <a:off x="457846" y="1490077"/>
            <a:ext cx="5731488" cy="2171540"/>
          </a:xfrm>
          <a:prstGeom prst="rect">
            <a:avLst/>
          </a:prstGeom>
        </p:spPr>
      </p:pic>
      <p:cxnSp>
        <p:nvCxnSpPr>
          <p:cNvPr id="49" name="직선 연결선 88">
            <a:extLst>
              <a:ext uri="{FF2B5EF4-FFF2-40B4-BE49-F238E27FC236}">
                <a16:creationId xmlns:a16="http://schemas.microsoft.com/office/drawing/2014/main" id="{0C6BB245-7722-4457-A239-828A10D9F921}"/>
              </a:ext>
            </a:extLst>
          </p:cNvPr>
          <p:cNvCxnSpPr>
            <a:cxnSpLocks/>
          </p:cNvCxnSpPr>
          <p:nvPr/>
        </p:nvCxnSpPr>
        <p:spPr>
          <a:xfrm>
            <a:off x="278296" y="882596"/>
            <a:ext cx="105405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48BA13-CFE6-40BA-B348-053664AB37E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3" t="10896" r="24969" b="14904"/>
          <a:stretch/>
        </p:blipFill>
        <p:spPr>
          <a:xfrm>
            <a:off x="6409003" y="1473408"/>
            <a:ext cx="2628000" cy="4748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FC292-0FBE-4846-BC59-2A743723DB6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5" b="18557"/>
          <a:stretch/>
        </p:blipFill>
        <p:spPr>
          <a:xfrm>
            <a:off x="9303483" y="1494674"/>
            <a:ext cx="2628000" cy="4748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4CC91-4420-45B0-9D12-BF3F108F3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4" y="3942665"/>
            <a:ext cx="5638154" cy="227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9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6799</TotalTime>
  <Words>1126</Words>
  <Application>Microsoft Office PowerPoint</Application>
  <PresentationFormat>Widescreen</PresentationFormat>
  <Paragraphs>170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a헤드라인M</vt:lpstr>
      <vt:lpstr>-윤고딕340</vt:lpstr>
      <vt:lpstr>맑은 고딕</vt:lpstr>
      <vt:lpstr>나눔바른고딕</vt:lpstr>
      <vt:lpstr>Helvetica95-Black</vt:lpstr>
      <vt:lpstr>Wingdings</vt:lpstr>
      <vt:lpstr>Bauhaus 93</vt:lpstr>
      <vt:lpstr>나눔스퀘어 Bold</vt:lpstr>
      <vt:lpstr>-윤고딕330</vt:lpstr>
      <vt:lpstr>Arial</vt:lpstr>
      <vt:lpstr>-윤고딕360</vt:lpstr>
      <vt:lpstr>Nanum Gothic</vt:lpstr>
      <vt:lpstr>문체부 제목 돋음체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Cha Yeon</dc:creator>
  <cp:lastModifiedBy>lmd0520@naver.com</cp:lastModifiedBy>
  <cp:revision>289</cp:revision>
  <dcterms:created xsi:type="dcterms:W3CDTF">2018-06-02T11:19:54Z</dcterms:created>
  <dcterms:modified xsi:type="dcterms:W3CDTF">2018-10-25T19:16:46Z</dcterms:modified>
</cp:coreProperties>
</file>